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1"/>
  </p:notesMasterIdLst>
  <p:sldIdLst>
    <p:sldId id="290" r:id="rId2"/>
    <p:sldId id="291" r:id="rId3"/>
    <p:sldId id="294" r:id="rId4"/>
    <p:sldId id="292" r:id="rId5"/>
    <p:sldId id="295" r:id="rId6"/>
    <p:sldId id="293" r:id="rId7"/>
    <p:sldId id="296" r:id="rId8"/>
    <p:sldId id="297" r:id="rId9"/>
    <p:sldId id="298" r:id="rId10"/>
    <p:sldId id="299" r:id="rId11"/>
    <p:sldId id="300" r:id="rId12"/>
    <p:sldId id="302" r:id="rId13"/>
    <p:sldId id="301" r:id="rId14"/>
    <p:sldId id="303" r:id="rId15"/>
    <p:sldId id="304" r:id="rId16"/>
    <p:sldId id="305" r:id="rId17"/>
    <p:sldId id="306" r:id="rId18"/>
    <p:sldId id="307" r:id="rId19"/>
    <p:sldId id="308" r:id="rId20"/>
  </p:sldIdLst>
  <p:sldSz cx="24155400" cy="13716000"/>
  <p:notesSz cx="6858000" cy="9144000"/>
  <p:defaultTextStyle>
    <a:defPPr>
      <a:defRPr lang="en-US"/>
    </a:defPPr>
    <a:lvl1pPr marL="0" algn="l" defTabSz="1817827" rtl="0" eaLnBrk="1" latinLnBrk="0" hangingPunct="1">
      <a:defRPr sz="3578" kern="1200">
        <a:solidFill>
          <a:schemeClr val="tx1"/>
        </a:solidFill>
        <a:latin typeface="+mn-lt"/>
        <a:ea typeface="+mn-ea"/>
        <a:cs typeface="+mn-cs"/>
      </a:defRPr>
    </a:lvl1pPr>
    <a:lvl2pPr marL="908914" algn="l" defTabSz="1817827" rtl="0" eaLnBrk="1" latinLnBrk="0" hangingPunct="1">
      <a:defRPr sz="3578" kern="1200">
        <a:solidFill>
          <a:schemeClr val="tx1"/>
        </a:solidFill>
        <a:latin typeface="+mn-lt"/>
        <a:ea typeface="+mn-ea"/>
        <a:cs typeface="+mn-cs"/>
      </a:defRPr>
    </a:lvl2pPr>
    <a:lvl3pPr marL="1817827" algn="l" defTabSz="1817827" rtl="0" eaLnBrk="1" latinLnBrk="0" hangingPunct="1">
      <a:defRPr sz="3578" kern="1200">
        <a:solidFill>
          <a:schemeClr val="tx1"/>
        </a:solidFill>
        <a:latin typeface="+mn-lt"/>
        <a:ea typeface="+mn-ea"/>
        <a:cs typeface="+mn-cs"/>
      </a:defRPr>
    </a:lvl3pPr>
    <a:lvl4pPr marL="2726741" algn="l" defTabSz="1817827" rtl="0" eaLnBrk="1" latinLnBrk="0" hangingPunct="1">
      <a:defRPr sz="3578" kern="1200">
        <a:solidFill>
          <a:schemeClr val="tx1"/>
        </a:solidFill>
        <a:latin typeface="+mn-lt"/>
        <a:ea typeface="+mn-ea"/>
        <a:cs typeface="+mn-cs"/>
      </a:defRPr>
    </a:lvl4pPr>
    <a:lvl5pPr marL="3635654" algn="l" defTabSz="1817827" rtl="0" eaLnBrk="1" latinLnBrk="0" hangingPunct="1">
      <a:defRPr sz="3578" kern="1200">
        <a:solidFill>
          <a:schemeClr val="tx1"/>
        </a:solidFill>
        <a:latin typeface="+mn-lt"/>
        <a:ea typeface="+mn-ea"/>
        <a:cs typeface="+mn-cs"/>
      </a:defRPr>
    </a:lvl5pPr>
    <a:lvl6pPr marL="4544568" algn="l" defTabSz="1817827" rtl="0" eaLnBrk="1" latinLnBrk="0" hangingPunct="1">
      <a:defRPr sz="3578" kern="1200">
        <a:solidFill>
          <a:schemeClr val="tx1"/>
        </a:solidFill>
        <a:latin typeface="+mn-lt"/>
        <a:ea typeface="+mn-ea"/>
        <a:cs typeface="+mn-cs"/>
      </a:defRPr>
    </a:lvl6pPr>
    <a:lvl7pPr marL="5453482" algn="l" defTabSz="1817827" rtl="0" eaLnBrk="1" latinLnBrk="0" hangingPunct="1">
      <a:defRPr sz="3578" kern="1200">
        <a:solidFill>
          <a:schemeClr val="tx1"/>
        </a:solidFill>
        <a:latin typeface="+mn-lt"/>
        <a:ea typeface="+mn-ea"/>
        <a:cs typeface="+mn-cs"/>
      </a:defRPr>
    </a:lvl7pPr>
    <a:lvl8pPr marL="6362395" algn="l" defTabSz="1817827" rtl="0" eaLnBrk="1" latinLnBrk="0" hangingPunct="1">
      <a:defRPr sz="3578" kern="1200">
        <a:solidFill>
          <a:schemeClr val="tx1"/>
        </a:solidFill>
        <a:latin typeface="+mn-lt"/>
        <a:ea typeface="+mn-ea"/>
        <a:cs typeface="+mn-cs"/>
      </a:defRPr>
    </a:lvl8pPr>
    <a:lvl9pPr marL="7271309" algn="l" defTabSz="1817827"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2610" autoAdjust="0"/>
  </p:normalViewPr>
  <p:slideViewPr>
    <p:cSldViewPr snapToGrid="0">
      <p:cViewPr varScale="1">
        <p:scale>
          <a:sx n="38" d="100"/>
          <a:sy n="38" d="100"/>
        </p:scale>
        <p:origin x="44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836A31-29C0-4224-8B2F-194AE0CD4809}" type="datetimeFigureOut">
              <a:rPr lang="en-US" smtClean="0"/>
              <a:t>4/8/2023</a:t>
            </a:fld>
            <a:endParaRPr lang="en-US"/>
          </a:p>
        </p:txBody>
      </p:sp>
      <p:sp>
        <p:nvSpPr>
          <p:cNvPr id="4" name="Marcador de imagen de diapositiva 3"/>
          <p:cNvSpPr>
            <a:spLocks noGrp="1" noRot="1" noChangeAspect="1"/>
          </p:cNvSpPr>
          <p:nvPr>
            <p:ph type="sldImg" idx="2"/>
          </p:nvPr>
        </p:nvSpPr>
        <p:spPr>
          <a:xfrm>
            <a:off x="711200" y="1143000"/>
            <a:ext cx="5435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BF7F0-7B94-4A49-B514-29C6BCC1CE43}" type="slidenum">
              <a:rPr lang="en-US" smtClean="0"/>
              <a:t>‹Nº›</a:t>
            </a:fld>
            <a:endParaRPr lang="en-US"/>
          </a:p>
        </p:txBody>
      </p:sp>
    </p:spTree>
    <p:extLst>
      <p:ext uri="{BB962C8B-B14F-4D97-AF65-F5344CB8AC3E}">
        <p14:creationId xmlns:p14="http://schemas.microsoft.com/office/powerpoint/2010/main" val="1040222471"/>
      </p:ext>
    </p:extLst>
  </p:cSld>
  <p:clrMap bg1="lt1" tx1="dk1" bg2="lt2" tx2="dk2" accent1="accent1" accent2="accent2" accent3="accent3" accent4="accent4" accent5="accent5" accent6="accent6" hlink="hlink" folHlink="folHlink"/>
  <p:notesStyle>
    <a:lvl1pPr marL="0" algn="l" defTabSz="1817827" rtl="0" eaLnBrk="1" latinLnBrk="0" hangingPunct="1">
      <a:defRPr sz="2386" kern="1200">
        <a:solidFill>
          <a:schemeClr val="tx1"/>
        </a:solidFill>
        <a:latin typeface="+mn-lt"/>
        <a:ea typeface="+mn-ea"/>
        <a:cs typeface="+mn-cs"/>
      </a:defRPr>
    </a:lvl1pPr>
    <a:lvl2pPr marL="908914" algn="l" defTabSz="1817827" rtl="0" eaLnBrk="1" latinLnBrk="0" hangingPunct="1">
      <a:defRPr sz="2386" kern="1200">
        <a:solidFill>
          <a:schemeClr val="tx1"/>
        </a:solidFill>
        <a:latin typeface="+mn-lt"/>
        <a:ea typeface="+mn-ea"/>
        <a:cs typeface="+mn-cs"/>
      </a:defRPr>
    </a:lvl2pPr>
    <a:lvl3pPr marL="1817827" algn="l" defTabSz="1817827" rtl="0" eaLnBrk="1" latinLnBrk="0" hangingPunct="1">
      <a:defRPr sz="2386" kern="1200">
        <a:solidFill>
          <a:schemeClr val="tx1"/>
        </a:solidFill>
        <a:latin typeface="+mn-lt"/>
        <a:ea typeface="+mn-ea"/>
        <a:cs typeface="+mn-cs"/>
      </a:defRPr>
    </a:lvl3pPr>
    <a:lvl4pPr marL="2726741" algn="l" defTabSz="1817827" rtl="0" eaLnBrk="1" latinLnBrk="0" hangingPunct="1">
      <a:defRPr sz="2386" kern="1200">
        <a:solidFill>
          <a:schemeClr val="tx1"/>
        </a:solidFill>
        <a:latin typeface="+mn-lt"/>
        <a:ea typeface="+mn-ea"/>
        <a:cs typeface="+mn-cs"/>
      </a:defRPr>
    </a:lvl4pPr>
    <a:lvl5pPr marL="3635654" algn="l" defTabSz="1817827" rtl="0" eaLnBrk="1" latinLnBrk="0" hangingPunct="1">
      <a:defRPr sz="2386" kern="1200">
        <a:solidFill>
          <a:schemeClr val="tx1"/>
        </a:solidFill>
        <a:latin typeface="+mn-lt"/>
        <a:ea typeface="+mn-ea"/>
        <a:cs typeface="+mn-cs"/>
      </a:defRPr>
    </a:lvl5pPr>
    <a:lvl6pPr marL="4544568" algn="l" defTabSz="1817827" rtl="0" eaLnBrk="1" latinLnBrk="0" hangingPunct="1">
      <a:defRPr sz="2386" kern="1200">
        <a:solidFill>
          <a:schemeClr val="tx1"/>
        </a:solidFill>
        <a:latin typeface="+mn-lt"/>
        <a:ea typeface="+mn-ea"/>
        <a:cs typeface="+mn-cs"/>
      </a:defRPr>
    </a:lvl6pPr>
    <a:lvl7pPr marL="5453482" algn="l" defTabSz="1817827" rtl="0" eaLnBrk="1" latinLnBrk="0" hangingPunct="1">
      <a:defRPr sz="2386" kern="1200">
        <a:solidFill>
          <a:schemeClr val="tx1"/>
        </a:solidFill>
        <a:latin typeface="+mn-lt"/>
        <a:ea typeface="+mn-ea"/>
        <a:cs typeface="+mn-cs"/>
      </a:defRPr>
    </a:lvl7pPr>
    <a:lvl8pPr marL="6362395" algn="l" defTabSz="1817827" rtl="0" eaLnBrk="1" latinLnBrk="0" hangingPunct="1">
      <a:defRPr sz="2386" kern="1200">
        <a:solidFill>
          <a:schemeClr val="tx1"/>
        </a:solidFill>
        <a:latin typeface="+mn-lt"/>
        <a:ea typeface="+mn-ea"/>
        <a:cs typeface="+mn-cs"/>
      </a:defRPr>
    </a:lvl8pPr>
    <a:lvl9pPr marL="7271309" algn="l" defTabSz="1817827" rtl="0" eaLnBrk="1" latinLnBrk="0" hangingPunct="1">
      <a:defRPr sz="238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425" y="2244726"/>
            <a:ext cx="18116550" cy="4775200"/>
          </a:xfrm>
        </p:spPr>
        <p:txBody>
          <a:bodyPr anchor="b"/>
          <a:lstStyle>
            <a:lvl1pPr algn="ctr">
              <a:defRPr sz="11888"/>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425" y="7204076"/>
            <a:ext cx="18116550" cy="3311524"/>
          </a:xfrm>
        </p:spPr>
        <p:txBody>
          <a:bodyPr/>
          <a:lstStyle>
            <a:lvl1pPr marL="0" indent="0" algn="ctr">
              <a:buNone/>
              <a:defRPr sz="4755"/>
            </a:lvl1pPr>
            <a:lvl2pPr marL="905850" indent="0" algn="ctr">
              <a:buNone/>
              <a:defRPr sz="3963"/>
            </a:lvl2pPr>
            <a:lvl3pPr marL="1811701" indent="0" algn="ctr">
              <a:buNone/>
              <a:defRPr sz="3566"/>
            </a:lvl3pPr>
            <a:lvl4pPr marL="2717551" indent="0" algn="ctr">
              <a:buNone/>
              <a:defRPr sz="3170"/>
            </a:lvl4pPr>
            <a:lvl5pPr marL="3623401" indent="0" algn="ctr">
              <a:buNone/>
              <a:defRPr sz="3170"/>
            </a:lvl5pPr>
            <a:lvl6pPr marL="4529252" indent="0" algn="ctr">
              <a:buNone/>
              <a:defRPr sz="3170"/>
            </a:lvl6pPr>
            <a:lvl7pPr marL="5435102" indent="0" algn="ctr">
              <a:buNone/>
              <a:defRPr sz="3170"/>
            </a:lvl7pPr>
            <a:lvl8pPr marL="6340953" indent="0" algn="ctr">
              <a:buNone/>
              <a:defRPr sz="3170"/>
            </a:lvl8pPr>
            <a:lvl9pPr marL="7246803"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666209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17372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8103" y="3419477"/>
            <a:ext cx="20834033" cy="5705474"/>
          </a:xfrm>
        </p:spPr>
        <p:txBody>
          <a:bodyPr anchor="b"/>
          <a:lstStyle>
            <a:lvl1pPr>
              <a:defRPr sz="11888"/>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8103" y="9178927"/>
            <a:ext cx="20834033" cy="3000374"/>
          </a:xfrm>
        </p:spPr>
        <p:txBody>
          <a:bodyPr/>
          <a:lstStyle>
            <a:lvl1pPr marL="0" indent="0">
              <a:buNone/>
              <a:defRPr sz="4755">
                <a:solidFill>
                  <a:schemeClr val="tx1">
                    <a:tint val="75000"/>
                  </a:schemeClr>
                </a:solidFill>
              </a:defRPr>
            </a:lvl1pPr>
            <a:lvl2pPr marL="905850" indent="0">
              <a:buNone/>
              <a:defRPr sz="3963">
                <a:solidFill>
                  <a:schemeClr val="tx1">
                    <a:tint val="75000"/>
                  </a:schemeClr>
                </a:solidFill>
              </a:defRPr>
            </a:lvl2pPr>
            <a:lvl3pPr marL="1811701" indent="0">
              <a:buNone/>
              <a:defRPr sz="3566">
                <a:solidFill>
                  <a:schemeClr val="tx1">
                    <a:tint val="75000"/>
                  </a:schemeClr>
                </a:solidFill>
              </a:defRPr>
            </a:lvl3pPr>
            <a:lvl4pPr marL="2717551" indent="0">
              <a:buNone/>
              <a:defRPr sz="3170">
                <a:solidFill>
                  <a:schemeClr val="tx1">
                    <a:tint val="75000"/>
                  </a:schemeClr>
                </a:solidFill>
              </a:defRPr>
            </a:lvl4pPr>
            <a:lvl5pPr marL="3623401" indent="0">
              <a:buNone/>
              <a:defRPr sz="3170">
                <a:solidFill>
                  <a:schemeClr val="tx1">
                    <a:tint val="75000"/>
                  </a:schemeClr>
                </a:solidFill>
              </a:defRPr>
            </a:lvl5pPr>
            <a:lvl6pPr marL="4529252" indent="0">
              <a:buNone/>
              <a:defRPr sz="3170">
                <a:solidFill>
                  <a:schemeClr val="tx1">
                    <a:tint val="75000"/>
                  </a:schemeClr>
                </a:solidFill>
              </a:defRPr>
            </a:lvl6pPr>
            <a:lvl7pPr marL="5435102" indent="0">
              <a:buNone/>
              <a:defRPr sz="3170">
                <a:solidFill>
                  <a:schemeClr val="tx1">
                    <a:tint val="75000"/>
                  </a:schemeClr>
                </a:solidFill>
              </a:defRPr>
            </a:lvl7pPr>
            <a:lvl8pPr marL="6340953" indent="0">
              <a:buNone/>
              <a:defRPr sz="3170">
                <a:solidFill>
                  <a:schemeClr val="tx1">
                    <a:tint val="75000"/>
                  </a:schemeClr>
                </a:solidFill>
              </a:defRPr>
            </a:lvl8pPr>
            <a:lvl9pPr marL="7246803"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48448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684" y="3651250"/>
            <a:ext cx="10266045"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8671" y="3651250"/>
            <a:ext cx="10266045"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8882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830" y="730251"/>
            <a:ext cx="20834033"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831" y="3362326"/>
            <a:ext cx="10218865" cy="1647824"/>
          </a:xfrm>
        </p:spPr>
        <p:txBody>
          <a:bodyPr anchor="b"/>
          <a:lstStyle>
            <a:lvl1pPr marL="0" indent="0">
              <a:buNone/>
              <a:defRPr sz="4755" b="1"/>
            </a:lvl1pPr>
            <a:lvl2pPr marL="905850" indent="0">
              <a:buNone/>
              <a:defRPr sz="3963" b="1"/>
            </a:lvl2pPr>
            <a:lvl3pPr marL="1811701" indent="0">
              <a:buNone/>
              <a:defRPr sz="3566" b="1"/>
            </a:lvl3pPr>
            <a:lvl4pPr marL="2717551" indent="0">
              <a:buNone/>
              <a:defRPr sz="3170" b="1"/>
            </a:lvl4pPr>
            <a:lvl5pPr marL="3623401" indent="0">
              <a:buNone/>
              <a:defRPr sz="3170" b="1"/>
            </a:lvl5pPr>
            <a:lvl6pPr marL="4529252" indent="0">
              <a:buNone/>
              <a:defRPr sz="3170" b="1"/>
            </a:lvl6pPr>
            <a:lvl7pPr marL="5435102" indent="0">
              <a:buNone/>
              <a:defRPr sz="3170" b="1"/>
            </a:lvl7pPr>
            <a:lvl8pPr marL="6340953" indent="0">
              <a:buNone/>
              <a:defRPr sz="3170" b="1"/>
            </a:lvl8pPr>
            <a:lvl9pPr marL="7246803"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831" y="5010150"/>
            <a:ext cx="10218865"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8671" y="3362326"/>
            <a:ext cx="10269191" cy="1647824"/>
          </a:xfrm>
        </p:spPr>
        <p:txBody>
          <a:bodyPr anchor="b"/>
          <a:lstStyle>
            <a:lvl1pPr marL="0" indent="0">
              <a:buNone/>
              <a:defRPr sz="4755" b="1"/>
            </a:lvl1pPr>
            <a:lvl2pPr marL="905850" indent="0">
              <a:buNone/>
              <a:defRPr sz="3963" b="1"/>
            </a:lvl2pPr>
            <a:lvl3pPr marL="1811701" indent="0">
              <a:buNone/>
              <a:defRPr sz="3566" b="1"/>
            </a:lvl3pPr>
            <a:lvl4pPr marL="2717551" indent="0">
              <a:buNone/>
              <a:defRPr sz="3170" b="1"/>
            </a:lvl4pPr>
            <a:lvl5pPr marL="3623401" indent="0">
              <a:buNone/>
              <a:defRPr sz="3170" b="1"/>
            </a:lvl5pPr>
            <a:lvl6pPr marL="4529252" indent="0">
              <a:buNone/>
              <a:defRPr sz="3170" b="1"/>
            </a:lvl6pPr>
            <a:lvl7pPr marL="5435102" indent="0">
              <a:buNone/>
              <a:defRPr sz="3170" b="1"/>
            </a:lvl7pPr>
            <a:lvl8pPr marL="6340953" indent="0">
              <a:buNone/>
              <a:defRPr sz="3170" b="1"/>
            </a:lvl8pPr>
            <a:lvl9pPr marL="7246803"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8671" y="5010150"/>
            <a:ext cx="10269191"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3E274A6-AAEE-43EE-9EED-6EE58C813C2A}" type="datetimeFigureOut">
              <a:rPr lang="en-US" smtClean="0"/>
              <a:t>4/8/2023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77152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3E274A6-AAEE-43EE-9EED-6EE58C813C2A}" type="datetimeFigureOut">
              <a:rPr lang="en-US" smtClean="0"/>
              <a:t>4/8/2023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183548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274A6-AAEE-43EE-9EED-6EE58C813C2A}" type="datetimeFigureOut">
              <a:rPr lang="en-US" smtClean="0"/>
              <a:t>4/8/2023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1912296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831" y="914400"/>
            <a:ext cx="7790745"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9191" y="1974851"/>
            <a:ext cx="12228671" cy="9747250"/>
          </a:xfrm>
        </p:spPr>
        <p:txBody>
          <a:bodyPr/>
          <a:lstStyle>
            <a:lvl1pPr>
              <a:defRPr sz="6340"/>
            </a:lvl1pPr>
            <a:lvl2pPr>
              <a:defRPr sz="5548"/>
            </a:lvl2pPr>
            <a:lvl3pPr>
              <a:defRPr sz="4755"/>
            </a:lvl3pPr>
            <a:lvl4pPr>
              <a:defRPr sz="3963"/>
            </a:lvl4pPr>
            <a:lvl5pPr>
              <a:defRPr sz="3963"/>
            </a:lvl5pPr>
            <a:lvl6pPr>
              <a:defRPr sz="3963"/>
            </a:lvl6pPr>
            <a:lvl7pPr>
              <a:defRPr sz="3963"/>
            </a:lvl7pPr>
            <a:lvl8pPr>
              <a:defRPr sz="3963"/>
            </a:lvl8pPr>
            <a:lvl9pPr>
              <a:defRPr sz="3963"/>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831" y="4114800"/>
            <a:ext cx="7790745" cy="7623176"/>
          </a:xfrm>
        </p:spPr>
        <p:txBody>
          <a:bodyPr/>
          <a:lstStyle>
            <a:lvl1pPr marL="0" indent="0">
              <a:buNone/>
              <a:defRPr sz="3170"/>
            </a:lvl1pPr>
            <a:lvl2pPr marL="905850" indent="0">
              <a:buNone/>
              <a:defRPr sz="2774"/>
            </a:lvl2pPr>
            <a:lvl3pPr marL="1811701" indent="0">
              <a:buNone/>
              <a:defRPr sz="2378"/>
            </a:lvl3pPr>
            <a:lvl4pPr marL="2717551" indent="0">
              <a:buNone/>
              <a:defRPr sz="1981"/>
            </a:lvl4pPr>
            <a:lvl5pPr marL="3623401" indent="0">
              <a:buNone/>
              <a:defRPr sz="1981"/>
            </a:lvl5pPr>
            <a:lvl6pPr marL="4529252" indent="0">
              <a:buNone/>
              <a:defRPr sz="1981"/>
            </a:lvl6pPr>
            <a:lvl7pPr marL="5435102" indent="0">
              <a:buNone/>
              <a:defRPr sz="1981"/>
            </a:lvl7pPr>
            <a:lvl8pPr marL="6340953" indent="0">
              <a:buNone/>
              <a:defRPr sz="1981"/>
            </a:lvl8pPr>
            <a:lvl9pPr marL="7246803"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419332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831" y="914400"/>
            <a:ext cx="7790745"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9191" y="1974851"/>
            <a:ext cx="12228671" cy="9747250"/>
          </a:xfrm>
        </p:spPr>
        <p:txBody>
          <a:bodyPr anchor="t"/>
          <a:lstStyle>
            <a:lvl1pPr marL="0" indent="0">
              <a:buNone/>
              <a:defRPr sz="6340"/>
            </a:lvl1pPr>
            <a:lvl2pPr marL="905850" indent="0">
              <a:buNone/>
              <a:defRPr sz="5548"/>
            </a:lvl2pPr>
            <a:lvl3pPr marL="1811701" indent="0">
              <a:buNone/>
              <a:defRPr sz="4755"/>
            </a:lvl3pPr>
            <a:lvl4pPr marL="2717551" indent="0">
              <a:buNone/>
              <a:defRPr sz="3963"/>
            </a:lvl4pPr>
            <a:lvl5pPr marL="3623401" indent="0">
              <a:buNone/>
              <a:defRPr sz="3963"/>
            </a:lvl5pPr>
            <a:lvl6pPr marL="4529252" indent="0">
              <a:buNone/>
              <a:defRPr sz="3963"/>
            </a:lvl6pPr>
            <a:lvl7pPr marL="5435102" indent="0">
              <a:buNone/>
              <a:defRPr sz="3963"/>
            </a:lvl7pPr>
            <a:lvl8pPr marL="6340953" indent="0">
              <a:buNone/>
              <a:defRPr sz="3963"/>
            </a:lvl8pPr>
            <a:lvl9pPr marL="7246803" indent="0">
              <a:buNone/>
              <a:defRPr sz="3963"/>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831" y="4114800"/>
            <a:ext cx="7790745" cy="7623176"/>
          </a:xfrm>
        </p:spPr>
        <p:txBody>
          <a:bodyPr/>
          <a:lstStyle>
            <a:lvl1pPr marL="0" indent="0">
              <a:buNone/>
              <a:defRPr sz="3170"/>
            </a:lvl1pPr>
            <a:lvl2pPr marL="905850" indent="0">
              <a:buNone/>
              <a:defRPr sz="2774"/>
            </a:lvl2pPr>
            <a:lvl3pPr marL="1811701" indent="0">
              <a:buNone/>
              <a:defRPr sz="2378"/>
            </a:lvl3pPr>
            <a:lvl4pPr marL="2717551" indent="0">
              <a:buNone/>
              <a:defRPr sz="1981"/>
            </a:lvl4pPr>
            <a:lvl5pPr marL="3623401" indent="0">
              <a:buNone/>
              <a:defRPr sz="1981"/>
            </a:lvl5pPr>
            <a:lvl6pPr marL="4529252" indent="0">
              <a:buNone/>
              <a:defRPr sz="1981"/>
            </a:lvl6pPr>
            <a:lvl7pPr marL="5435102" indent="0">
              <a:buNone/>
              <a:defRPr sz="1981"/>
            </a:lvl7pPr>
            <a:lvl8pPr marL="6340953" indent="0">
              <a:buNone/>
              <a:defRPr sz="1981"/>
            </a:lvl8pPr>
            <a:lvl9pPr marL="7246803"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48315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56150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6208" y="730250"/>
            <a:ext cx="5208508"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684" y="730250"/>
            <a:ext cx="15323582"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550331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620314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684" y="730251"/>
            <a:ext cx="20834033"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684" y="3651250"/>
            <a:ext cx="20834033"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684" y="12712701"/>
            <a:ext cx="5434965" cy="730250"/>
          </a:xfrm>
          <a:prstGeom prst="rect">
            <a:avLst/>
          </a:prstGeom>
        </p:spPr>
        <p:txBody>
          <a:bodyPr vert="horz" lIns="91440" tIns="45720" rIns="91440" bIns="45720" rtlCol="0" anchor="ctr"/>
          <a:lstStyle>
            <a:lvl1pPr algn="l">
              <a:defRPr sz="2378">
                <a:solidFill>
                  <a:schemeClr val="tx1">
                    <a:tint val="75000"/>
                  </a:schemeClr>
                </a:solidFill>
              </a:defRPr>
            </a:lvl1pPr>
          </a:lstStyle>
          <a:p>
            <a:fld id="{D3E274A6-AAEE-43EE-9EED-6EE58C813C2A}" type="datetimeFigureOut">
              <a:rPr lang="en-US" smtClean="0"/>
              <a:t>4/8/2023</a:t>
            </a:fld>
            <a:endParaRPr lang="en-US"/>
          </a:p>
        </p:txBody>
      </p:sp>
      <p:sp>
        <p:nvSpPr>
          <p:cNvPr id="5" name="Footer Placeholder 4"/>
          <p:cNvSpPr>
            <a:spLocks noGrp="1"/>
          </p:cNvSpPr>
          <p:nvPr>
            <p:ph type="ftr" sz="quarter" idx="3"/>
          </p:nvPr>
        </p:nvSpPr>
        <p:spPr>
          <a:xfrm>
            <a:off x="8001476" y="12712701"/>
            <a:ext cx="8152448" cy="730250"/>
          </a:xfrm>
          <a:prstGeom prst="rect">
            <a:avLst/>
          </a:prstGeom>
        </p:spPr>
        <p:txBody>
          <a:bodyPr vert="horz" lIns="91440" tIns="45720" rIns="91440" bIns="45720" rtlCol="0" anchor="ctr"/>
          <a:lstStyle>
            <a:lvl1pPr algn="ctr">
              <a:defRPr sz="237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059751" y="12712701"/>
            <a:ext cx="5434965" cy="730250"/>
          </a:xfrm>
          <a:prstGeom prst="rect">
            <a:avLst/>
          </a:prstGeom>
        </p:spPr>
        <p:txBody>
          <a:bodyPr vert="horz" lIns="91440" tIns="45720" rIns="91440" bIns="45720" rtlCol="0" anchor="ctr"/>
          <a:lstStyle>
            <a:lvl1pPr algn="r">
              <a:defRPr sz="2378">
                <a:solidFill>
                  <a:schemeClr val="tx1">
                    <a:tint val="75000"/>
                  </a:schemeClr>
                </a:solidFill>
              </a:defRPr>
            </a:lvl1pPr>
          </a:lstStyle>
          <a:p>
            <a:fld id="{927E8487-8125-4D8A-9D94-90ED4356D00E}" type="slidenum">
              <a:rPr lang="en-US" smtClean="0"/>
              <a:t>‹Nº›</a:t>
            </a:fld>
            <a:endParaRPr lang="en-US"/>
          </a:p>
        </p:txBody>
      </p:sp>
    </p:spTree>
    <p:extLst>
      <p:ext uri="{BB962C8B-B14F-4D97-AF65-F5344CB8AC3E}">
        <p14:creationId xmlns:p14="http://schemas.microsoft.com/office/powerpoint/2010/main" val="182793998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701" rtl="0" eaLnBrk="1" latinLnBrk="0" hangingPunct="1">
        <a:lnSpc>
          <a:spcPct val="90000"/>
        </a:lnSpc>
        <a:spcBef>
          <a:spcPct val="0"/>
        </a:spcBef>
        <a:buNone/>
        <a:defRPr sz="8718" kern="1200">
          <a:solidFill>
            <a:schemeClr val="tx1"/>
          </a:solidFill>
          <a:latin typeface="+mj-lt"/>
          <a:ea typeface="+mj-ea"/>
          <a:cs typeface="+mj-cs"/>
        </a:defRPr>
      </a:lvl1pPr>
    </p:titleStyle>
    <p:bodyStyle>
      <a:lvl1pPr marL="452925" indent="-452925" algn="l" defTabSz="1811701" rtl="0" eaLnBrk="1" latinLnBrk="0" hangingPunct="1">
        <a:lnSpc>
          <a:spcPct val="90000"/>
        </a:lnSpc>
        <a:spcBef>
          <a:spcPts val="1981"/>
        </a:spcBef>
        <a:buFont typeface="Arial" panose="020B0604020202020204" pitchFamily="34" charset="0"/>
        <a:buChar char="•"/>
        <a:defRPr sz="5548" kern="1200">
          <a:solidFill>
            <a:schemeClr val="tx1"/>
          </a:solidFill>
          <a:latin typeface="+mn-lt"/>
          <a:ea typeface="+mn-ea"/>
          <a:cs typeface="+mn-cs"/>
        </a:defRPr>
      </a:lvl1pPr>
      <a:lvl2pPr marL="1358776" indent="-452925" algn="l" defTabSz="1811701"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626" indent="-452925" algn="l" defTabSz="1811701" rtl="0" eaLnBrk="1" latinLnBrk="0" hangingPunct="1">
        <a:lnSpc>
          <a:spcPct val="90000"/>
        </a:lnSpc>
        <a:spcBef>
          <a:spcPts val="991"/>
        </a:spcBef>
        <a:buFont typeface="Arial" panose="020B0604020202020204" pitchFamily="34" charset="0"/>
        <a:buChar char="•"/>
        <a:defRPr sz="3963" kern="1200">
          <a:solidFill>
            <a:schemeClr val="tx1"/>
          </a:solidFill>
          <a:latin typeface="+mn-lt"/>
          <a:ea typeface="+mn-ea"/>
          <a:cs typeface="+mn-cs"/>
        </a:defRPr>
      </a:lvl3pPr>
      <a:lvl4pPr marL="3170476"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632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217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802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878"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9728"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701" rtl="0" eaLnBrk="1" latinLnBrk="0" hangingPunct="1">
        <a:defRPr sz="3566" kern="1200">
          <a:solidFill>
            <a:schemeClr val="tx1"/>
          </a:solidFill>
          <a:latin typeface="+mn-lt"/>
          <a:ea typeface="+mn-ea"/>
          <a:cs typeface="+mn-cs"/>
        </a:defRPr>
      </a:lvl1pPr>
      <a:lvl2pPr marL="905850" algn="l" defTabSz="1811701" rtl="0" eaLnBrk="1" latinLnBrk="0" hangingPunct="1">
        <a:defRPr sz="3566" kern="1200">
          <a:solidFill>
            <a:schemeClr val="tx1"/>
          </a:solidFill>
          <a:latin typeface="+mn-lt"/>
          <a:ea typeface="+mn-ea"/>
          <a:cs typeface="+mn-cs"/>
        </a:defRPr>
      </a:lvl2pPr>
      <a:lvl3pPr marL="1811701" algn="l" defTabSz="1811701" rtl="0" eaLnBrk="1" latinLnBrk="0" hangingPunct="1">
        <a:defRPr sz="3566" kern="1200">
          <a:solidFill>
            <a:schemeClr val="tx1"/>
          </a:solidFill>
          <a:latin typeface="+mn-lt"/>
          <a:ea typeface="+mn-ea"/>
          <a:cs typeface="+mn-cs"/>
        </a:defRPr>
      </a:lvl3pPr>
      <a:lvl4pPr marL="2717551" algn="l" defTabSz="1811701" rtl="0" eaLnBrk="1" latinLnBrk="0" hangingPunct="1">
        <a:defRPr sz="3566" kern="1200">
          <a:solidFill>
            <a:schemeClr val="tx1"/>
          </a:solidFill>
          <a:latin typeface="+mn-lt"/>
          <a:ea typeface="+mn-ea"/>
          <a:cs typeface="+mn-cs"/>
        </a:defRPr>
      </a:lvl4pPr>
      <a:lvl5pPr marL="3623401" algn="l" defTabSz="1811701" rtl="0" eaLnBrk="1" latinLnBrk="0" hangingPunct="1">
        <a:defRPr sz="3566" kern="1200">
          <a:solidFill>
            <a:schemeClr val="tx1"/>
          </a:solidFill>
          <a:latin typeface="+mn-lt"/>
          <a:ea typeface="+mn-ea"/>
          <a:cs typeface="+mn-cs"/>
        </a:defRPr>
      </a:lvl5pPr>
      <a:lvl6pPr marL="4529252" algn="l" defTabSz="1811701" rtl="0" eaLnBrk="1" latinLnBrk="0" hangingPunct="1">
        <a:defRPr sz="3566" kern="1200">
          <a:solidFill>
            <a:schemeClr val="tx1"/>
          </a:solidFill>
          <a:latin typeface="+mn-lt"/>
          <a:ea typeface="+mn-ea"/>
          <a:cs typeface="+mn-cs"/>
        </a:defRPr>
      </a:lvl6pPr>
      <a:lvl7pPr marL="5435102" algn="l" defTabSz="1811701" rtl="0" eaLnBrk="1" latinLnBrk="0" hangingPunct="1">
        <a:defRPr sz="3566" kern="1200">
          <a:solidFill>
            <a:schemeClr val="tx1"/>
          </a:solidFill>
          <a:latin typeface="+mn-lt"/>
          <a:ea typeface="+mn-ea"/>
          <a:cs typeface="+mn-cs"/>
        </a:defRPr>
      </a:lvl7pPr>
      <a:lvl8pPr marL="6340953" algn="l" defTabSz="1811701" rtl="0" eaLnBrk="1" latinLnBrk="0" hangingPunct="1">
        <a:defRPr sz="3566" kern="1200">
          <a:solidFill>
            <a:schemeClr val="tx1"/>
          </a:solidFill>
          <a:latin typeface="+mn-lt"/>
          <a:ea typeface="+mn-ea"/>
          <a:cs typeface="+mn-cs"/>
        </a:defRPr>
      </a:lvl8pPr>
      <a:lvl9pPr marL="7246803" algn="l" defTabSz="1811701"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2957393"/>
          </a:xfrm>
          <a:prstGeom prst="rect">
            <a:avLst/>
          </a:prstGeom>
        </p:spPr>
        <p:txBody>
          <a:bodyPr wrap="square">
            <a:spAutoFit/>
          </a:bodyPr>
          <a:lstStyle/>
          <a:p>
            <a:pPr algn="just"/>
            <a:r>
              <a:rPr lang="es-ES" sz="5400" b="1" dirty="0">
                <a:solidFill>
                  <a:srgbClr val="00B0F0"/>
                </a:solidFill>
              </a:rPr>
              <a:t>Capítulo </a:t>
            </a:r>
            <a:r>
              <a:rPr lang="es-ES" sz="5400" b="1" dirty="0" smtClean="0">
                <a:solidFill>
                  <a:srgbClr val="00B0F0"/>
                </a:solidFill>
              </a:rPr>
              <a:t>10 Teoría</a:t>
            </a:r>
            <a:r>
              <a:rPr lang="es-ES" sz="5400" b="1" dirty="0">
                <a:solidFill>
                  <a:srgbClr val="00B0F0"/>
                </a:solidFill>
              </a:rPr>
              <a:t>, prueba y puesta en servicio de </a:t>
            </a:r>
            <a:r>
              <a:rPr lang="es-ES" sz="5400" b="1" dirty="0" smtClean="0">
                <a:solidFill>
                  <a:srgbClr val="00B0F0"/>
                </a:solidFill>
              </a:rPr>
              <a:t>transformadores de corriente tradicionales y </a:t>
            </a:r>
            <a:r>
              <a:rPr lang="es-ES" sz="5400" b="1" dirty="0">
                <a:solidFill>
                  <a:srgbClr val="00B0F0"/>
                </a:solidFill>
              </a:rPr>
              <a:t>electrónicos</a:t>
            </a:r>
          </a:p>
          <a:p>
            <a:pPr algn="just"/>
            <a:r>
              <a:rPr lang="es-ES" sz="2800" b="1" dirty="0"/>
              <a:t>10.1 </a:t>
            </a:r>
            <a:r>
              <a:rPr lang="es-ES" sz="2800" b="1" dirty="0" smtClean="0"/>
              <a:t>INTRODUCCIÓN</a:t>
            </a:r>
          </a:p>
          <a:p>
            <a:pPr algn="just"/>
            <a:endParaRPr lang="es-ES" sz="2800" dirty="0"/>
          </a:p>
          <a:p>
            <a:pPr algn="just"/>
            <a:r>
              <a:rPr lang="es-ES" sz="2800" dirty="0"/>
              <a:t>Se utiliza un transformador de corriente (CT) para </a:t>
            </a:r>
            <a:r>
              <a:rPr lang="es-ES" sz="2800" dirty="0" err="1"/>
              <a:t>transducir</a:t>
            </a:r>
            <a:r>
              <a:rPr lang="es-ES" sz="2800" dirty="0"/>
              <a:t> </a:t>
            </a:r>
            <a:r>
              <a:rPr lang="es-ES" sz="2800" dirty="0" smtClean="0"/>
              <a:t>la </a:t>
            </a:r>
            <a:r>
              <a:rPr lang="es-ES" sz="2800" dirty="0"/>
              <a:t>corriente primaria a una corriente secundaria </a:t>
            </a:r>
            <a:r>
              <a:rPr lang="es-ES" sz="2800" dirty="0" smtClean="0"/>
              <a:t>proporcional </a:t>
            </a:r>
            <a:r>
              <a:rPr lang="es-ES" sz="2800" dirty="0"/>
              <a:t>a la corriente primaria. La corriente </a:t>
            </a:r>
          </a:p>
          <a:p>
            <a:pPr algn="just"/>
            <a:r>
              <a:rPr lang="es-ES" sz="2800" dirty="0"/>
              <a:t>secundaria es adecuada para los dispositivos de medida y </a:t>
            </a:r>
            <a:r>
              <a:rPr lang="es-ES" sz="2800" dirty="0" smtClean="0"/>
              <a:t>protección</a:t>
            </a:r>
            <a:r>
              <a:rPr lang="es-ES" sz="2800" dirty="0"/>
              <a:t>.</a:t>
            </a:r>
          </a:p>
          <a:p>
            <a:pPr algn="just"/>
            <a:r>
              <a:rPr lang="es-ES" sz="2800" dirty="0"/>
              <a:t>La Figura </a:t>
            </a:r>
            <a:r>
              <a:rPr lang="es-ES" sz="2800" dirty="0" smtClean="0"/>
              <a:t>10.1 muestra la construcción</a:t>
            </a:r>
            <a:r>
              <a:rPr lang="es-ES" sz="2800" dirty="0"/>
              <a:t>, </a:t>
            </a:r>
            <a:r>
              <a:rPr lang="es-ES" sz="2800" dirty="0" smtClean="0"/>
              <a:t>los componentes </a:t>
            </a:r>
            <a:r>
              <a:rPr lang="es-ES" sz="2800" dirty="0"/>
              <a:t>y </a:t>
            </a:r>
            <a:r>
              <a:rPr lang="es-ES" sz="2800" dirty="0" smtClean="0"/>
              <a:t>los </a:t>
            </a:r>
            <a:r>
              <a:rPr lang="es-ES" sz="2800" dirty="0"/>
              <a:t>tipos de algunos TC utilizados en la mayoría de </a:t>
            </a:r>
            <a:r>
              <a:rPr lang="es-ES" sz="2800" dirty="0" smtClean="0"/>
              <a:t>las subestaciones </a:t>
            </a:r>
            <a:r>
              <a:rPr lang="es-ES" sz="2800" dirty="0" smtClean="0"/>
              <a:t>en todo el mundo.</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endParaRPr lang="es-ES" sz="2800" b="1" dirty="0"/>
          </a:p>
          <a:p>
            <a:pPr algn="ctr"/>
            <a:r>
              <a:rPr lang="es-ES" sz="2800" b="1" dirty="0" smtClean="0"/>
              <a:t>FIGURA </a:t>
            </a:r>
            <a:r>
              <a:rPr lang="es-ES" sz="2800" b="1" dirty="0"/>
              <a:t>10.1 (A) Transformador de corriente (CT) de núcleo superior </a:t>
            </a:r>
            <a:r>
              <a:rPr lang="es-ES" sz="2800" b="1" dirty="0" smtClean="0"/>
              <a:t>instalado</a:t>
            </a:r>
            <a:r>
              <a:rPr lang="es-ES" sz="2800" b="1" dirty="0"/>
              <a:t>. (B) TC con horquilla sumergida en aceite. (C) CT tipo </a:t>
            </a:r>
            <a:r>
              <a:rPr lang="es-ES" sz="2800" b="1" dirty="0" err="1" smtClean="0"/>
              <a:t>Bushing</a:t>
            </a:r>
            <a:endParaRPr lang="es-ES" sz="2800" b="1" dirty="0" smtClean="0"/>
          </a:p>
        </p:txBody>
      </p:sp>
      <p:pic>
        <p:nvPicPr>
          <p:cNvPr id="3" name="Imagen 2"/>
          <p:cNvPicPr>
            <a:picLocks noChangeAspect="1"/>
          </p:cNvPicPr>
          <p:nvPr/>
        </p:nvPicPr>
        <p:blipFill>
          <a:blip r:embed="rId2"/>
          <a:stretch>
            <a:fillRect/>
          </a:stretch>
        </p:blipFill>
        <p:spPr>
          <a:xfrm>
            <a:off x="533399" y="4892674"/>
            <a:ext cx="7413625" cy="5800726"/>
          </a:xfrm>
          <a:prstGeom prst="rect">
            <a:avLst/>
          </a:prstGeom>
        </p:spPr>
      </p:pic>
      <p:pic>
        <p:nvPicPr>
          <p:cNvPr id="4" name="Imagen 3"/>
          <p:cNvPicPr>
            <a:picLocks noChangeAspect="1"/>
          </p:cNvPicPr>
          <p:nvPr/>
        </p:nvPicPr>
        <p:blipFill>
          <a:blip r:embed="rId3"/>
          <a:stretch>
            <a:fillRect/>
          </a:stretch>
        </p:blipFill>
        <p:spPr>
          <a:xfrm>
            <a:off x="13360401" y="4486274"/>
            <a:ext cx="10337800" cy="6918326"/>
          </a:xfrm>
          <a:prstGeom prst="rect">
            <a:avLst/>
          </a:prstGeom>
        </p:spPr>
      </p:pic>
      <p:pic>
        <p:nvPicPr>
          <p:cNvPr id="5" name="Imagen 4"/>
          <p:cNvPicPr>
            <a:picLocks noChangeAspect="1"/>
          </p:cNvPicPr>
          <p:nvPr/>
        </p:nvPicPr>
        <p:blipFill>
          <a:blip r:embed="rId4"/>
          <a:stretch>
            <a:fillRect/>
          </a:stretch>
        </p:blipFill>
        <p:spPr>
          <a:xfrm>
            <a:off x="6096001" y="8204201"/>
            <a:ext cx="7264400" cy="4732336"/>
          </a:xfrm>
          <a:prstGeom prst="rect">
            <a:avLst/>
          </a:prstGeom>
        </p:spPr>
      </p:pic>
    </p:spTree>
    <p:extLst>
      <p:ext uri="{BB962C8B-B14F-4D97-AF65-F5344CB8AC3E}">
        <p14:creationId xmlns:p14="http://schemas.microsoft.com/office/powerpoint/2010/main" val="111124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2588061"/>
          </a:xfrm>
          <a:prstGeom prst="rect">
            <a:avLst/>
          </a:prstGeom>
        </p:spPr>
        <p:txBody>
          <a:bodyPr wrap="square">
            <a:spAutoFit/>
          </a:bodyPr>
          <a:lstStyle/>
          <a:p>
            <a:pPr algn="just"/>
            <a:r>
              <a:rPr lang="es-ES" sz="2800" b="1" dirty="0" smtClean="0"/>
              <a:t>10.2 CIRCUITO </a:t>
            </a:r>
            <a:r>
              <a:rPr lang="es-ES" sz="2800" b="1" dirty="0"/>
              <a:t>EQUIVALENTE DEL TRANSFORMADOR DE </a:t>
            </a:r>
            <a:r>
              <a:rPr lang="es-ES" sz="2800" b="1" dirty="0" smtClean="0"/>
              <a:t>CORRIENTE</a:t>
            </a:r>
          </a:p>
          <a:p>
            <a:pPr algn="just"/>
            <a:endParaRPr lang="es-ES" sz="2800" dirty="0"/>
          </a:p>
          <a:p>
            <a:pPr algn="just"/>
            <a:r>
              <a:rPr lang="es-ES" sz="2800" dirty="0"/>
              <a:t>Un CT consta de un núcleo de hierro con dos devanados. El </a:t>
            </a:r>
            <a:r>
              <a:rPr lang="es-ES" sz="2800" dirty="0" smtClean="0"/>
              <a:t>devanado primario mide </a:t>
            </a:r>
            <a:r>
              <a:rPr lang="es-ES" sz="2800" dirty="0"/>
              <a:t>la </a:t>
            </a:r>
            <a:r>
              <a:rPr lang="es-ES" sz="2800" dirty="0" smtClean="0"/>
              <a:t>corriente primaria y el segundo devanado </a:t>
            </a:r>
            <a:r>
              <a:rPr lang="es-ES" sz="2800" dirty="0"/>
              <a:t>conectado </a:t>
            </a:r>
            <a:r>
              <a:rPr lang="es-ES" sz="2800" dirty="0" smtClean="0"/>
              <a:t>con la carga secundaria (</a:t>
            </a:r>
            <a:r>
              <a:rPr lang="es-ES" sz="2800" dirty="0"/>
              <a:t>también </a:t>
            </a:r>
            <a:r>
              <a:rPr lang="es-ES" sz="2800" dirty="0" smtClean="0"/>
              <a:t>llamada </a:t>
            </a:r>
            <a:r>
              <a:rPr lang="es-ES" sz="2800" dirty="0"/>
              <a:t>carga). La corriente </a:t>
            </a:r>
            <a:r>
              <a:rPr lang="es-ES" sz="2800" dirty="0" smtClean="0"/>
              <a:t>en el circuito primario produce un flujo </a:t>
            </a:r>
            <a:r>
              <a:rPr lang="es-ES" sz="2800" dirty="0"/>
              <a:t>alterno </a:t>
            </a:r>
            <a:r>
              <a:rPr lang="es-ES" sz="2800" dirty="0" smtClean="0"/>
              <a:t>en el </a:t>
            </a:r>
            <a:r>
              <a:rPr lang="es-ES" sz="2800" dirty="0"/>
              <a:t>núcleo y este flujo produce una </a:t>
            </a:r>
            <a:r>
              <a:rPr lang="es-ES" sz="2800" dirty="0" err="1" smtClean="0"/>
              <a:t>fem</a:t>
            </a:r>
            <a:r>
              <a:rPr lang="es-ES" sz="2800" dirty="0" smtClean="0"/>
              <a:t> en el </a:t>
            </a:r>
            <a:r>
              <a:rPr lang="es-ES" sz="2800" dirty="0"/>
              <a:t>circuito secundario </a:t>
            </a:r>
            <a:r>
              <a:rPr lang="es-ES" sz="2800" dirty="0" smtClean="0"/>
              <a:t>que produce la corriente secundaria</a:t>
            </a:r>
            <a:r>
              <a:rPr lang="es-ES" sz="2800" dirty="0"/>
              <a:t>, </a:t>
            </a:r>
            <a:r>
              <a:rPr lang="es-ES" sz="2800" dirty="0" smtClean="0"/>
              <a:t>ver </a:t>
            </a:r>
            <a:r>
              <a:rPr lang="es-ES" sz="2800" dirty="0"/>
              <a:t>Figura 10.2. Referirse a la Figura 10.3 </a:t>
            </a:r>
            <a:r>
              <a:rPr lang="es-ES" sz="2800" dirty="0" smtClean="0"/>
              <a:t>para  ver  el diagrama </a:t>
            </a:r>
            <a:r>
              <a:rPr lang="es-ES" sz="2800" dirty="0" err="1"/>
              <a:t>fasorial</a:t>
            </a:r>
            <a:r>
              <a:rPr lang="es-ES" sz="2800" dirty="0"/>
              <a:t> de corriente para el TC</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r>
              <a:rPr lang="es-ES" sz="2800" dirty="0"/>
              <a:t>Como se muestra en la Figura 10.3, la corriente primaria es la </a:t>
            </a:r>
            <a:r>
              <a:rPr lang="es-ES" sz="2800" dirty="0" smtClean="0"/>
              <a:t>suma </a:t>
            </a:r>
            <a:r>
              <a:rPr lang="es-ES" sz="2800" dirty="0"/>
              <a:t>de </a:t>
            </a:r>
            <a:r>
              <a:rPr lang="es-ES" sz="2800" dirty="0" smtClean="0"/>
              <a:t>la corriente </a:t>
            </a:r>
            <a:r>
              <a:rPr lang="es-ES" sz="2800" dirty="0"/>
              <a:t>secundaria (</a:t>
            </a:r>
            <a:r>
              <a:rPr lang="es-ES" sz="2800" dirty="0" err="1"/>
              <a:t>Is</a:t>
            </a:r>
            <a:r>
              <a:rPr lang="es-ES" sz="2800" dirty="0"/>
              <a:t>), esto corresponde al </a:t>
            </a:r>
            <a:r>
              <a:rPr lang="es-ES" sz="2800" dirty="0" smtClean="0"/>
              <a:t>lado </a:t>
            </a:r>
            <a:r>
              <a:rPr lang="es-ES" sz="2800" dirty="0"/>
              <a:t>primario más la corriente de excitación (</a:t>
            </a:r>
            <a:r>
              <a:rPr lang="es-ES" sz="2800" dirty="0" err="1"/>
              <a:t>Imi</a:t>
            </a:r>
            <a:r>
              <a:rPr lang="es-ES" sz="2800" dirty="0"/>
              <a:t>) que tiene </a:t>
            </a:r>
            <a:r>
              <a:rPr lang="es-ES" sz="2800" dirty="0" smtClean="0"/>
              <a:t>dos </a:t>
            </a:r>
            <a:r>
              <a:rPr lang="es-ES" sz="2800" dirty="0"/>
              <a:t>componentes: </a:t>
            </a:r>
            <a:r>
              <a:rPr lang="es-ES" sz="2800" dirty="0" err="1"/>
              <a:t>Im</a:t>
            </a:r>
            <a:r>
              <a:rPr lang="es-ES" sz="2800" dirty="0"/>
              <a:t> para magnetizar el núcleo y IC para </a:t>
            </a:r>
            <a:r>
              <a:rPr lang="es-ES" sz="2800" dirty="0" smtClean="0"/>
              <a:t>pérdidas </a:t>
            </a:r>
            <a:r>
              <a:rPr lang="es-ES" sz="2800" dirty="0"/>
              <a:t>de hierro e histéresis</a:t>
            </a:r>
            <a:r>
              <a:rPr lang="es-ES" sz="2800" dirty="0" smtClean="0"/>
              <a:t>.</a:t>
            </a:r>
          </a:p>
        </p:txBody>
      </p:sp>
      <p:pic>
        <p:nvPicPr>
          <p:cNvPr id="6" name="Imagen 5"/>
          <p:cNvPicPr>
            <a:picLocks noChangeAspect="1"/>
          </p:cNvPicPr>
          <p:nvPr/>
        </p:nvPicPr>
        <p:blipFill>
          <a:blip r:embed="rId2"/>
          <a:stretch>
            <a:fillRect/>
          </a:stretch>
        </p:blipFill>
        <p:spPr>
          <a:xfrm>
            <a:off x="533400" y="3279774"/>
            <a:ext cx="10668000" cy="5026026"/>
          </a:xfrm>
          <a:prstGeom prst="rect">
            <a:avLst/>
          </a:prstGeom>
        </p:spPr>
      </p:pic>
      <p:sp>
        <p:nvSpPr>
          <p:cNvPr id="7" name="Rectángulo 6"/>
          <p:cNvSpPr/>
          <p:nvPr/>
        </p:nvSpPr>
        <p:spPr>
          <a:xfrm>
            <a:off x="533400" y="8693622"/>
            <a:ext cx="11150600" cy="3108543"/>
          </a:xfrm>
          <a:prstGeom prst="rect">
            <a:avLst/>
          </a:prstGeom>
        </p:spPr>
        <p:txBody>
          <a:bodyPr wrap="square">
            <a:spAutoFit/>
          </a:bodyPr>
          <a:lstStyle/>
          <a:p>
            <a:pPr algn="just"/>
            <a:r>
              <a:rPr lang="es-ES" sz="2800" b="1" dirty="0"/>
              <a:t>FIGURA 10.2 Circuito equivalente del transformador de corriente. </a:t>
            </a:r>
            <a:r>
              <a:rPr lang="es-ES" sz="2800" b="1" dirty="0" err="1"/>
              <a:t>Ip</a:t>
            </a:r>
            <a:r>
              <a:rPr lang="es-ES" sz="2800" b="1" dirty="0"/>
              <a:t> = Corriente nominal primaria del CT;  N= Relación del CT; ZB = carga de relés en ohmios (r +</a:t>
            </a:r>
            <a:r>
              <a:rPr lang="es-ES" sz="2800" b="1" dirty="0" err="1"/>
              <a:t>Jx</a:t>
            </a:r>
            <a:r>
              <a:rPr lang="es-ES" sz="2800" b="1" dirty="0"/>
              <a:t>); </a:t>
            </a:r>
            <a:r>
              <a:rPr lang="es-ES" sz="2800" b="1" dirty="0" err="1"/>
              <a:t>Zs</a:t>
            </a:r>
            <a:r>
              <a:rPr lang="es-ES" sz="2800" b="1" dirty="0"/>
              <a:t> = Impedancia del devanado secundario del TC en O h m(r + </a:t>
            </a:r>
            <a:r>
              <a:rPr lang="es-ES" sz="2800" b="1" dirty="0" err="1"/>
              <a:t>Jx</a:t>
            </a:r>
            <a:r>
              <a:rPr lang="es-ES" sz="2800" b="1" dirty="0"/>
              <a:t>); </a:t>
            </a:r>
            <a:r>
              <a:rPr lang="es-ES" sz="2800" b="1" dirty="0" err="1"/>
              <a:t>Ze</a:t>
            </a:r>
            <a:r>
              <a:rPr lang="es-ES" sz="2800" b="1" dirty="0"/>
              <a:t> = Impedancia de excitación secundaria en ohmios (</a:t>
            </a:r>
            <a:r>
              <a:rPr lang="es-ES" sz="2800" b="1" dirty="0" err="1"/>
              <a:t>r+Jx</a:t>
            </a:r>
            <a:r>
              <a:rPr lang="es-ES" sz="2800" b="1" dirty="0"/>
              <a:t>); </a:t>
            </a:r>
            <a:r>
              <a:rPr lang="es-ES" sz="2800" b="1" dirty="0" err="1"/>
              <a:t>Ie</a:t>
            </a:r>
            <a:r>
              <a:rPr lang="es-ES" sz="2800" b="1" dirty="0"/>
              <a:t> = corriente de excitación secundaria; </a:t>
            </a:r>
            <a:r>
              <a:rPr lang="es-ES" sz="2800" b="1" dirty="0" err="1"/>
              <a:t>Is</a:t>
            </a:r>
            <a:r>
              <a:rPr lang="es-ES" sz="2800" b="1" dirty="0"/>
              <a:t> = corriente secundaria; Es = tensión de excitación secundaria;  </a:t>
            </a:r>
            <a:r>
              <a:rPr lang="es-ES" sz="2800" b="1" dirty="0" err="1"/>
              <a:t>Vt</a:t>
            </a:r>
            <a:r>
              <a:rPr lang="es-ES" sz="2800" b="1" dirty="0"/>
              <a:t>  = tensión del terminal secundario en los terminales del TC.</a:t>
            </a:r>
          </a:p>
        </p:txBody>
      </p:sp>
      <p:sp>
        <p:nvSpPr>
          <p:cNvPr id="8" name="Rectángulo 7"/>
          <p:cNvSpPr/>
          <p:nvPr/>
        </p:nvSpPr>
        <p:spPr>
          <a:xfrm>
            <a:off x="12395200" y="8920396"/>
            <a:ext cx="11118850" cy="2246769"/>
          </a:xfrm>
          <a:prstGeom prst="rect">
            <a:avLst/>
          </a:prstGeom>
        </p:spPr>
        <p:txBody>
          <a:bodyPr wrap="square">
            <a:spAutoFit/>
          </a:bodyPr>
          <a:lstStyle/>
          <a:p>
            <a:pPr algn="just"/>
            <a:r>
              <a:rPr lang="es-ES" sz="2800" b="1" dirty="0"/>
              <a:t>FIGURA 10.3 Diagrama </a:t>
            </a:r>
            <a:r>
              <a:rPr lang="es-ES" sz="2800" b="1" dirty="0" err="1"/>
              <a:t>fasorial</a:t>
            </a:r>
            <a:r>
              <a:rPr lang="es-ES" sz="2800" b="1" dirty="0"/>
              <a:t> de corrientes del transformador de corriente. </a:t>
            </a:r>
            <a:r>
              <a:rPr lang="es-ES" sz="2800" b="1" dirty="0" err="1"/>
              <a:t>Ep</a:t>
            </a:r>
            <a:r>
              <a:rPr lang="es-ES" sz="2800" b="1" dirty="0"/>
              <a:t> = tensión primaria; ES  = tensión secundaria; Φ=flujo; IC= pérdidas en el hierro (histéresis  y  corrientes  parásitas);   </a:t>
            </a:r>
            <a:r>
              <a:rPr lang="es-ES" sz="2800" b="1" dirty="0" err="1"/>
              <a:t>Im</a:t>
            </a:r>
            <a:r>
              <a:rPr lang="es-ES" sz="2800" b="1" dirty="0"/>
              <a:t> = corriente </a:t>
            </a:r>
            <a:r>
              <a:rPr lang="es-ES" sz="2800" b="1" dirty="0" err="1"/>
              <a:t>magnetizante</a:t>
            </a:r>
            <a:r>
              <a:rPr lang="es-ES" sz="2800" b="1" dirty="0"/>
              <a:t>; </a:t>
            </a:r>
            <a:r>
              <a:rPr lang="es-ES" sz="2800" b="1" dirty="0" err="1"/>
              <a:t>Ie</a:t>
            </a:r>
            <a:r>
              <a:rPr lang="es-ES" sz="2800" b="1" dirty="0"/>
              <a:t> = corriente de excitación; </a:t>
            </a:r>
            <a:r>
              <a:rPr lang="es-ES" sz="2800" b="1" dirty="0" err="1"/>
              <a:t>Ip</a:t>
            </a:r>
            <a:r>
              <a:rPr lang="es-ES" sz="2800" b="1" dirty="0"/>
              <a:t> =corriente primaria; </a:t>
            </a:r>
            <a:r>
              <a:rPr lang="es-ES" sz="2800" b="1" dirty="0" err="1"/>
              <a:t>Is</a:t>
            </a:r>
            <a:r>
              <a:rPr lang="es-ES" sz="2800" b="1" dirty="0"/>
              <a:t> = corriente secundaria.</a:t>
            </a:r>
          </a:p>
        </p:txBody>
      </p:sp>
      <p:pic>
        <p:nvPicPr>
          <p:cNvPr id="9" name="Imagen 8"/>
          <p:cNvPicPr>
            <a:picLocks noChangeAspect="1"/>
          </p:cNvPicPr>
          <p:nvPr/>
        </p:nvPicPr>
        <p:blipFill>
          <a:blip r:embed="rId3"/>
          <a:stretch>
            <a:fillRect/>
          </a:stretch>
        </p:blipFill>
        <p:spPr>
          <a:xfrm>
            <a:off x="13230225" y="3279774"/>
            <a:ext cx="9448800" cy="5413848"/>
          </a:xfrm>
          <a:prstGeom prst="rect">
            <a:avLst/>
          </a:prstGeom>
        </p:spPr>
      </p:pic>
    </p:spTree>
    <p:extLst>
      <p:ext uri="{BB962C8B-B14F-4D97-AF65-F5344CB8AC3E}">
        <p14:creationId xmlns:p14="http://schemas.microsoft.com/office/powerpoint/2010/main" val="808465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2157174"/>
          </a:xfrm>
          <a:prstGeom prst="rect">
            <a:avLst/>
          </a:prstGeom>
        </p:spPr>
        <p:txBody>
          <a:bodyPr wrap="square">
            <a:spAutoFit/>
          </a:bodyPr>
          <a:lstStyle/>
          <a:p>
            <a:pPr algn="just"/>
            <a:r>
              <a:rPr lang="es-ES" sz="2800" b="1" dirty="0" smtClean="0"/>
              <a:t>10.3 CURVA </a:t>
            </a:r>
            <a:r>
              <a:rPr lang="es-ES" sz="2800" b="1" dirty="0"/>
              <a:t>DE MAGNETIZACIÓN DEL TRANSFORMADOR </a:t>
            </a:r>
            <a:r>
              <a:rPr lang="es-ES" sz="2800" b="1" dirty="0" smtClean="0"/>
              <a:t>DE CORRIENTE</a:t>
            </a:r>
          </a:p>
          <a:p>
            <a:pPr algn="just"/>
            <a:endParaRPr lang="es-ES" sz="2800" dirty="0"/>
          </a:p>
          <a:p>
            <a:pPr algn="just"/>
            <a:r>
              <a:rPr lang="es-ES" sz="2800" dirty="0"/>
              <a:t>Referirse a Figura 10.4 por la curva de magnetización CT. El </a:t>
            </a:r>
            <a:r>
              <a:rPr lang="es-ES" sz="2800" dirty="0" smtClean="0"/>
              <a:t>TC </a:t>
            </a:r>
            <a:r>
              <a:rPr lang="es-ES" sz="2800" dirty="0"/>
              <a:t>de protección funciona entre el punto </a:t>
            </a:r>
            <a:r>
              <a:rPr lang="es-ES" sz="2800" dirty="0" smtClean="0"/>
              <a:t>del tobillo y el punto </a:t>
            </a:r>
            <a:r>
              <a:rPr lang="es-ES" sz="2800" dirty="0"/>
              <a:t>de la rodilla y más allá, pero el </a:t>
            </a:r>
            <a:r>
              <a:rPr lang="es-ES" sz="2800" dirty="0" smtClean="0"/>
              <a:t>TC de </a:t>
            </a:r>
            <a:r>
              <a:rPr lang="es-ES" sz="2800" dirty="0"/>
              <a:t>medición </a:t>
            </a:r>
            <a:r>
              <a:rPr lang="es-ES" sz="2800" dirty="0" smtClean="0"/>
              <a:t>generalmente </a:t>
            </a:r>
            <a:r>
              <a:rPr lang="es-ES" sz="2800" dirty="0"/>
              <a:t>opera en la </a:t>
            </a:r>
            <a:r>
              <a:rPr lang="es-ES" sz="2800" dirty="0" smtClean="0"/>
              <a:t>región del punto del </a:t>
            </a:r>
            <a:r>
              <a:rPr lang="es-ES" sz="2800" dirty="0"/>
              <a:t>tobillo</a:t>
            </a:r>
            <a:r>
              <a:rPr lang="es-ES" sz="2800" dirty="0" smtClean="0"/>
              <a:t>. La tensión </a:t>
            </a:r>
            <a:r>
              <a:rPr lang="es-ES" sz="2800" dirty="0"/>
              <a:t>del punto de inflexión se define como el punto </a:t>
            </a:r>
            <a:r>
              <a:rPr lang="es-ES" sz="2800" dirty="0" smtClean="0"/>
              <a:t>en el que </a:t>
            </a:r>
            <a:r>
              <a:rPr lang="es-ES" sz="2800" dirty="0"/>
              <a:t>un aumento de la tensión en un 10</a:t>
            </a:r>
            <a:r>
              <a:rPr lang="es-ES" sz="2800" dirty="0" smtClean="0"/>
              <a:t>%  aumentará  la corriente </a:t>
            </a:r>
            <a:r>
              <a:rPr lang="es-ES" sz="2800" dirty="0"/>
              <a:t>de magnetización (</a:t>
            </a:r>
            <a:r>
              <a:rPr lang="es-ES" sz="2800" dirty="0" err="1"/>
              <a:t>Ie</a:t>
            </a:r>
            <a:r>
              <a:rPr lang="es-ES" sz="2800" dirty="0"/>
              <a:t>) en </a:t>
            </a:r>
            <a:r>
              <a:rPr lang="es-ES" sz="2800" dirty="0" smtClean="0"/>
              <a:t>un 50%. Por encima </a:t>
            </a:r>
            <a:r>
              <a:rPr lang="es-ES" sz="2800" dirty="0"/>
              <a:t>de </a:t>
            </a:r>
            <a:r>
              <a:rPr lang="es-ES" sz="2800" dirty="0" smtClean="0"/>
              <a:t>esta </a:t>
            </a:r>
            <a:r>
              <a:rPr lang="es-ES" sz="2800" dirty="0"/>
              <a:t>tensión, el CT estará saturado</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smtClean="0"/>
              <a:t>FIGURA 10.4 Tensión de punto de inflexión del transformador de corriente (</a:t>
            </a:r>
            <a:r>
              <a:rPr lang="es-ES" sz="2800" b="1" dirty="0"/>
              <a:t>TC</a:t>
            </a:r>
            <a:r>
              <a:rPr lang="es-ES" sz="2800" b="1" dirty="0" smtClean="0"/>
              <a:t>) en TC de medida y protección.</a:t>
            </a:r>
          </a:p>
          <a:p>
            <a:pPr algn="just"/>
            <a:endParaRPr lang="es-ES" sz="2800" dirty="0"/>
          </a:p>
          <a:p>
            <a:pPr algn="just"/>
            <a:r>
              <a:rPr lang="es-ES" sz="2800" dirty="0" smtClean="0"/>
              <a:t>Los </a:t>
            </a:r>
            <a:r>
              <a:rPr lang="es-ES" sz="2800" dirty="0"/>
              <a:t>TC de protección funcionan con una tensión de punto de </a:t>
            </a:r>
            <a:r>
              <a:rPr lang="es-ES" sz="2800" dirty="0" smtClean="0"/>
              <a:t>inflexión </a:t>
            </a:r>
            <a:r>
              <a:rPr lang="es-ES" sz="2800" dirty="0"/>
              <a:t>alto</a:t>
            </a:r>
            <a:r>
              <a:rPr lang="es-ES" sz="2800" dirty="0" smtClean="0"/>
              <a:t>, pero los dispositivos de medición </a:t>
            </a:r>
            <a:r>
              <a:rPr lang="es-ES" sz="2800" dirty="0"/>
              <a:t>funcionan </a:t>
            </a:r>
            <a:r>
              <a:rPr lang="es-ES" sz="2800" dirty="0" smtClean="0"/>
              <a:t>con </a:t>
            </a:r>
            <a:r>
              <a:rPr lang="es-ES" sz="2800" dirty="0"/>
              <a:t>una tensión de punto </a:t>
            </a:r>
            <a:r>
              <a:rPr lang="es-ES" sz="2800" dirty="0" smtClean="0"/>
              <a:t>de inflexión </a:t>
            </a:r>
            <a:r>
              <a:rPr lang="es-ES" sz="2800" dirty="0"/>
              <a:t>bajo, como </a:t>
            </a:r>
            <a:r>
              <a:rPr lang="es-ES" sz="2800" dirty="0" smtClean="0"/>
              <a:t>se muestra en </a:t>
            </a:r>
            <a:r>
              <a:rPr lang="es-ES" sz="2800" dirty="0"/>
              <a:t>la Figura 10.4.En muchas aplicaciones, la saturación del núcleo de los TC </a:t>
            </a:r>
            <a:r>
              <a:rPr lang="es-ES" sz="2800" dirty="0" smtClean="0"/>
              <a:t>será casi inevitable y se producirá durante la fase transitoria de </a:t>
            </a:r>
            <a:r>
              <a:rPr lang="es-ES" sz="2800" dirty="0"/>
              <a:t>un fuerte cortocircuito</a:t>
            </a:r>
            <a:r>
              <a:rPr lang="es-ES" sz="2800" dirty="0" smtClean="0"/>
              <a:t>. Una </a:t>
            </a:r>
            <a:r>
              <a:rPr lang="es-ES" sz="2800" dirty="0"/>
              <a:t>vez saturado</a:t>
            </a:r>
            <a:r>
              <a:rPr lang="es-ES" sz="2800" dirty="0" smtClean="0"/>
              <a:t>, el circuito </a:t>
            </a:r>
            <a:r>
              <a:rPr lang="es-ES" sz="2800" dirty="0"/>
              <a:t>equivalente </a:t>
            </a:r>
            <a:r>
              <a:rPr lang="es-ES" sz="2800" dirty="0" smtClean="0"/>
              <a:t>del TC es como se muestra en la Figura </a:t>
            </a:r>
            <a:r>
              <a:rPr lang="es-ES" sz="2800" dirty="0"/>
              <a:t>10.5A. Toda la corriente pasa a través de la ruta de </a:t>
            </a:r>
            <a:r>
              <a:rPr lang="es-ES" sz="2800" dirty="0" smtClean="0"/>
              <a:t>magnetización </a:t>
            </a:r>
            <a:r>
              <a:rPr lang="es-ES" sz="2800" dirty="0"/>
              <a:t>que se ve en cortocircuito</a:t>
            </a:r>
            <a:r>
              <a:rPr lang="es-ES" sz="2800" dirty="0" smtClean="0"/>
              <a:t>. </a:t>
            </a:r>
          </a:p>
        </p:txBody>
      </p:sp>
      <p:pic>
        <p:nvPicPr>
          <p:cNvPr id="3" name="Imagen 2"/>
          <p:cNvPicPr>
            <a:picLocks noChangeAspect="1"/>
          </p:cNvPicPr>
          <p:nvPr/>
        </p:nvPicPr>
        <p:blipFill>
          <a:blip r:embed="rId2"/>
          <a:stretch>
            <a:fillRect/>
          </a:stretch>
        </p:blipFill>
        <p:spPr>
          <a:xfrm>
            <a:off x="7848600" y="2997200"/>
            <a:ext cx="8534400" cy="6959600"/>
          </a:xfrm>
          <a:prstGeom prst="rect">
            <a:avLst/>
          </a:prstGeom>
        </p:spPr>
      </p:pic>
    </p:spTree>
    <p:extLst>
      <p:ext uri="{BB962C8B-B14F-4D97-AF65-F5344CB8AC3E}">
        <p14:creationId xmlns:p14="http://schemas.microsoft.com/office/powerpoint/2010/main" val="2727053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3018949"/>
          </a:xfrm>
          <a:prstGeom prst="rect">
            <a:avLst/>
          </a:prstGeom>
        </p:spPr>
        <p:txBody>
          <a:bodyPr wrap="square">
            <a:spAutoFit/>
          </a:bodyPr>
          <a:lstStyle/>
          <a:p>
            <a:pPr algn="just"/>
            <a:endParaRPr lang="es-ES" sz="2800" dirty="0" smtClean="0"/>
          </a:p>
          <a:p>
            <a:pPr algn="just"/>
            <a:endParaRPr lang="es-ES" sz="2800" dirty="0"/>
          </a:p>
          <a:p>
            <a:pPr algn="just"/>
            <a:endParaRPr lang="es-ES" sz="2800" dirty="0" smtClean="0"/>
          </a:p>
          <a:p>
            <a:pPr algn="just"/>
            <a:r>
              <a:rPr lang="es-ES" sz="2800" dirty="0" smtClean="0"/>
              <a:t>Además, la relación </a:t>
            </a:r>
            <a:r>
              <a:rPr lang="es-ES" sz="2800" dirty="0"/>
              <a:t>del TC se altera </a:t>
            </a:r>
            <a:r>
              <a:rPr lang="es-ES" sz="2800" dirty="0" smtClean="0"/>
              <a:t>debido a la distorsión en la corriente </a:t>
            </a:r>
            <a:r>
              <a:rPr lang="es-ES" sz="2800" dirty="0"/>
              <a:t>secundaria (ver Figura 10.5B</a:t>
            </a:r>
            <a:r>
              <a:rPr lang="es-ES" sz="2800" dirty="0" smtClean="0"/>
              <a:t>).</a:t>
            </a:r>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a:p>
          <a:p>
            <a:pPr algn="just"/>
            <a:endParaRPr lang="es-ES" sz="2800" b="1" dirty="0" smtClean="0"/>
          </a:p>
          <a:p>
            <a:pPr algn="just"/>
            <a:endParaRPr lang="es-ES" sz="2800" b="1" dirty="0"/>
          </a:p>
          <a:p>
            <a:pPr algn="ctr"/>
            <a:r>
              <a:rPr lang="es-ES" sz="2800" b="1" dirty="0"/>
              <a:t>FIGURA 10.5 (A) Circuito equivalente de transformador de </a:t>
            </a:r>
            <a:r>
              <a:rPr lang="es-ES" sz="2800" b="1" dirty="0" smtClean="0"/>
              <a:t>corriente </a:t>
            </a:r>
            <a:r>
              <a:rPr lang="es-ES" sz="2800" b="1" dirty="0"/>
              <a:t>(CT) en condición de saturación. (B) Corriente </a:t>
            </a:r>
            <a:r>
              <a:rPr lang="es-ES" sz="2800" b="1" dirty="0" smtClean="0"/>
              <a:t>secundaria </a:t>
            </a:r>
            <a:r>
              <a:rPr lang="es-ES" sz="2800" b="1" dirty="0"/>
              <a:t>de distorsión del CT en saturación</a:t>
            </a:r>
            <a:r>
              <a:rPr lang="es-ES" sz="2800" b="1" dirty="0" smtClean="0"/>
              <a:t>.</a:t>
            </a:r>
          </a:p>
          <a:p>
            <a:pPr algn="just"/>
            <a:endParaRPr lang="es-ES" sz="2800" dirty="0"/>
          </a:p>
          <a:p>
            <a:pPr algn="just"/>
            <a:r>
              <a:rPr lang="es-ES" sz="2800" dirty="0"/>
              <a:t>En la saturación, la impedancia de magnetización se </a:t>
            </a:r>
            <a:r>
              <a:rPr lang="es-ES" sz="2800" dirty="0" smtClean="0"/>
              <a:t>cortocircuitará y la corriente secundaria pasará a través de la </a:t>
            </a:r>
            <a:r>
              <a:rPr lang="es-ES" sz="2800" dirty="0"/>
              <a:t>impedancia de magnetización. Como la impedancia de </a:t>
            </a:r>
            <a:r>
              <a:rPr lang="es-ES" sz="2800" dirty="0" smtClean="0"/>
              <a:t>magnetización </a:t>
            </a:r>
            <a:r>
              <a:rPr lang="es-ES" sz="2800" dirty="0"/>
              <a:t>no </a:t>
            </a:r>
            <a:r>
              <a:rPr lang="es-ES" sz="2800" dirty="0" smtClean="0"/>
              <a:t>es lineal</a:t>
            </a:r>
            <a:r>
              <a:rPr lang="es-ES" sz="2800" dirty="0"/>
              <a:t>, el </a:t>
            </a:r>
            <a:r>
              <a:rPr lang="es-ES" sz="2800" dirty="0" smtClean="0"/>
              <a:t>tiro de corriente </a:t>
            </a:r>
            <a:r>
              <a:rPr lang="es-ES" sz="2800" dirty="0"/>
              <a:t>secundario de </a:t>
            </a:r>
            <a:r>
              <a:rPr lang="es-ES" sz="2800" dirty="0" smtClean="0"/>
              <a:t>la onda sinusoidal es como se muestra en la </a:t>
            </a:r>
            <a:r>
              <a:rPr lang="es-ES" sz="2800" dirty="0"/>
              <a:t>Figura 10.5B. </a:t>
            </a:r>
          </a:p>
          <a:p>
            <a:pPr algn="just"/>
            <a:r>
              <a:rPr lang="es-ES" sz="2800" dirty="0"/>
              <a:t>La corriente y la tensión secundarias se colapsan a cero hasta </a:t>
            </a:r>
            <a:r>
              <a:rPr lang="es-ES" sz="2800" dirty="0" smtClean="0"/>
              <a:t>que </a:t>
            </a:r>
            <a:r>
              <a:rPr lang="es-ES" sz="2800" dirty="0"/>
              <a:t>se alcanza el siguiente cero de corriente primaria. Este </a:t>
            </a:r>
            <a:r>
              <a:rPr lang="es-ES" sz="2800" dirty="0" smtClean="0"/>
              <a:t>proceso </a:t>
            </a:r>
            <a:r>
              <a:rPr lang="es-ES" sz="2800" dirty="0"/>
              <a:t>se repite </a:t>
            </a:r>
            <a:r>
              <a:rPr lang="es-ES" sz="2800" dirty="0" smtClean="0"/>
              <a:t>cada medio ciclo, lo que da </a:t>
            </a:r>
            <a:r>
              <a:rPr lang="es-ES" sz="2800" dirty="0"/>
              <a:t>como </a:t>
            </a:r>
            <a:r>
              <a:rPr lang="es-ES" sz="2800" dirty="0" smtClean="0"/>
              <a:t>resultado </a:t>
            </a:r>
            <a:r>
              <a:rPr lang="es-ES" sz="2800" dirty="0"/>
              <a:t>una </a:t>
            </a:r>
            <a:r>
              <a:rPr lang="es-ES" sz="2800" dirty="0" smtClean="0"/>
              <a:t>relación del CT que </a:t>
            </a:r>
            <a:r>
              <a:rPr lang="es-ES" sz="2800" dirty="0"/>
              <a:t>se altera después de la </a:t>
            </a:r>
            <a:r>
              <a:rPr lang="es-ES" sz="2800" dirty="0" smtClean="0"/>
              <a:t>saturación.</a:t>
            </a:r>
          </a:p>
        </p:txBody>
      </p:sp>
      <p:pic>
        <p:nvPicPr>
          <p:cNvPr id="3" name="Imagen 2"/>
          <p:cNvPicPr>
            <a:picLocks noChangeAspect="1"/>
          </p:cNvPicPr>
          <p:nvPr/>
        </p:nvPicPr>
        <p:blipFill>
          <a:blip r:embed="rId2"/>
          <a:stretch>
            <a:fillRect/>
          </a:stretch>
        </p:blipFill>
        <p:spPr>
          <a:xfrm>
            <a:off x="1803400" y="3454400"/>
            <a:ext cx="9702800" cy="5461000"/>
          </a:xfrm>
          <a:prstGeom prst="rect">
            <a:avLst/>
          </a:prstGeom>
        </p:spPr>
      </p:pic>
      <p:pic>
        <p:nvPicPr>
          <p:cNvPr id="4" name="Imagen 3"/>
          <p:cNvPicPr>
            <a:picLocks noChangeAspect="1"/>
          </p:cNvPicPr>
          <p:nvPr/>
        </p:nvPicPr>
        <p:blipFill>
          <a:blip r:embed="rId3"/>
          <a:stretch>
            <a:fillRect/>
          </a:stretch>
        </p:blipFill>
        <p:spPr>
          <a:xfrm>
            <a:off x="12598400" y="3937000"/>
            <a:ext cx="10922000" cy="5638799"/>
          </a:xfrm>
          <a:prstGeom prst="rect">
            <a:avLst/>
          </a:prstGeom>
        </p:spPr>
      </p:pic>
    </p:spTree>
    <p:extLst>
      <p:ext uri="{BB962C8B-B14F-4D97-AF65-F5344CB8AC3E}">
        <p14:creationId xmlns:p14="http://schemas.microsoft.com/office/powerpoint/2010/main" val="3127388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6555641"/>
          </a:xfrm>
          <a:prstGeom prst="rect">
            <a:avLst/>
          </a:prstGeom>
        </p:spPr>
        <p:txBody>
          <a:bodyPr wrap="square">
            <a:spAutoFit/>
          </a:bodyPr>
          <a:lstStyle/>
          <a:p>
            <a:pPr algn="just"/>
            <a:r>
              <a:rPr lang="es-ES" sz="2800" b="1" dirty="0" smtClean="0"/>
              <a:t>10.4 </a:t>
            </a:r>
            <a:r>
              <a:rPr lang="es-ES" sz="2800" b="1" dirty="0"/>
              <a:t>CLASE DE PRECISIÓN DE LOS TRANSFORMADORES </a:t>
            </a:r>
            <a:r>
              <a:rPr lang="es-ES" sz="2800" b="1" dirty="0" smtClean="0"/>
              <a:t>DE CORRIENTE</a:t>
            </a:r>
            <a:endParaRPr lang="es-ES" sz="2800" b="1" dirty="0"/>
          </a:p>
          <a:p>
            <a:pPr algn="just"/>
            <a:r>
              <a:rPr lang="es-ES" sz="2800" b="1" dirty="0" smtClean="0"/>
              <a:t>10.4.1 </a:t>
            </a:r>
            <a:r>
              <a:rPr lang="es-ES" sz="2800" b="1" dirty="0" smtClean="0"/>
              <a:t>CLASE DE PRECISIÓN DE </a:t>
            </a:r>
            <a:r>
              <a:rPr lang="es-ES" sz="2800" b="1" dirty="0" smtClean="0"/>
              <a:t>LOS TRANSFORMADORES </a:t>
            </a:r>
            <a:r>
              <a:rPr lang="es-ES" sz="2800" b="1" dirty="0"/>
              <a:t>DE </a:t>
            </a:r>
            <a:r>
              <a:rPr lang="es-ES" sz="2800" b="1" dirty="0" smtClean="0"/>
              <a:t>MEDICIÓN</a:t>
            </a:r>
          </a:p>
          <a:p>
            <a:pPr algn="just"/>
            <a:endParaRPr lang="es-ES" sz="2800" dirty="0"/>
          </a:p>
          <a:p>
            <a:pPr algn="just"/>
            <a:r>
              <a:rPr lang="es-ES" sz="2800" dirty="0"/>
              <a:t>Consultar la tabla 10.1 a continuación para obtener el error de </a:t>
            </a:r>
            <a:r>
              <a:rPr lang="es-ES" sz="2800" dirty="0" smtClean="0"/>
              <a:t>corriente </a:t>
            </a:r>
            <a:r>
              <a:rPr lang="es-ES" sz="2800" dirty="0"/>
              <a:t>a frecuencia nominal. La misma muestra los límites de error </a:t>
            </a:r>
            <a:r>
              <a:rPr lang="es-ES" sz="2800" dirty="0" smtClean="0"/>
              <a:t>para </a:t>
            </a:r>
            <a:r>
              <a:rPr lang="es-ES" sz="2800" dirty="0"/>
              <a:t>las clases de precisión 0.1- 5</a:t>
            </a:r>
            <a:r>
              <a:rPr lang="es-ES" sz="2800" dirty="0" smtClean="0"/>
              <a:t>.</a:t>
            </a:r>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p:txBody>
      </p:sp>
      <p:pic>
        <p:nvPicPr>
          <p:cNvPr id="5" name="Imagen 4"/>
          <p:cNvPicPr>
            <a:picLocks noChangeAspect="1"/>
          </p:cNvPicPr>
          <p:nvPr/>
        </p:nvPicPr>
        <p:blipFill>
          <a:blip r:embed="rId2"/>
          <a:stretch>
            <a:fillRect/>
          </a:stretch>
        </p:blipFill>
        <p:spPr>
          <a:xfrm>
            <a:off x="8483600" y="2279680"/>
            <a:ext cx="7264400" cy="4595813"/>
          </a:xfrm>
          <a:prstGeom prst="rect">
            <a:avLst/>
          </a:prstGeom>
        </p:spPr>
      </p:pic>
      <p:sp>
        <p:nvSpPr>
          <p:cNvPr id="6" name="Rectángulo 5"/>
          <p:cNvSpPr/>
          <p:nvPr/>
        </p:nvSpPr>
        <p:spPr>
          <a:xfrm>
            <a:off x="533400" y="6985841"/>
            <a:ext cx="16154400" cy="6555641"/>
          </a:xfrm>
          <a:prstGeom prst="rect">
            <a:avLst/>
          </a:prstGeom>
        </p:spPr>
        <p:txBody>
          <a:bodyPr wrap="square">
            <a:spAutoFit/>
          </a:bodyPr>
          <a:lstStyle/>
          <a:p>
            <a:pPr algn="just"/>
            <a:r>
              <a:rPr lang="es-ES" sz="2800" b="1" dirty="0"/>
              <a:t>10.4.2 CLASE DE PRECISIÓN DE LOS TRANSFORMADORES DE PROTECCIÓN </a:t>
            </a:r>
          </a:p>
          <a:p>
            <a:pPr algn="just"/>
            <a:endParaRPr lang="es-ES" sz="2800" dirty="0"/>
          </a:p>
          <a:p>
            <a:pPr algn="just"/>
            <a:r>
              <a:rPr lang="es-ES" sz="2800" dirty="0"/>
              <a:t>Los TC de clase P se caracterizan por:</a:t>
            </a:r>
          </a:p>
          <a:p>
            <a:pPr marL="1366114" lvl="1" indent="-457200" algn="just">
              <a:buFont typeface="Wingdings" panose="05000000000000000000" pitchFamily="2" charset="2"/>
              <a:buChar char="q"/>
            </a:pPr>
            <a:r>
              <a:rPr lang="es-ES" sz="2800" b="1" dirty="0" smtClean="0"/>
              <a:t>    </a:t>
            </a:r>
            <a:r>
              <a:rPr lang="es-ES" sz="2800" b="1" dirty="0"/>
              <a:t>Relación de e s p i r a s o transformación </a:t>
            </a:r>
          </a:p>
          <a:p>
            <a:pPr marL="1366114" lvl="1" indent="-457200" algn="just">
              <a:buFont typeface="Wingdings" panose="05000000000000000000" pitchFamily="2" charset="2"/>
              <a:buChar char="q"/>
            </a:pPr>
            <a:r>
              <a:rPr lang="es-ES" sz="2800" b="1" dirty="0" smtClean="0"/>
              <a:t>    </a:t>
            </a:r>
            <a:r>
              <a:rPr lang="es-ES" sz="2800" b="1" dirty="0"/>
              <a:t>Carga nominal</a:t>
            </a:r>
          </a:p>
          <a:p>
            <a:pPr lvl="1" algn="just"/>
            <a:r>
              <a:rPr lang="es-ES" sz="2800" dirty="0"/>
              <a:t>La carga del CT es la carga aplicada al secundario del CT y expresada en términos de la impedancia de la carga y sus componentes de resistencia y reactancia. En la práctica, se expresa en (VA).</a:t>
            </a:r>
          </a:p>
          <a:p>
            <a:pPr marL="1366114" lvl="1" indent="-457200" algn="just">
              <a:buFont typeface="Wingdings" panose="05000000000000000000" pitchFamily="2" charset="2"/>
              <a:buChar char="q"/>
            </a:pPr>
            <a:r>
              <a:rPr lang="es-ES" sz="2800" b="1" dirty="0" smtClean="0"/>
              <a:t>    </a:t>
            </a:r>
            <a:r>
              <a:rPr lang="es-ES" sz="2800" b="1" dirty="0"/>
              <a:t>Clase 5P o 10P:</a:t>
            </a:r>
          </a:p>
          <a:p>
            <a:pPr lvl="1" algn="just"/>
            <a:r>
              <a:rPr lang="es-ES" sz="2800" dirty="0"/>
              <a:t>Factor límite de precisión (ALF), también llamado factor de saturación.</a:t>
            </a:r>
          </a:p>
          <a:p>
            <a:pPr lvl="1" algn="just"/>
            <a:r>
              <a:rPr lang="es-ES" sz="2800" dirty="0"/>
              <a:t>El CT está diseñado para mantener su relación dentro de límites especificados hasta cierto valor de corriente primaria, expresado como múltiplo de su corriente primaria nominal. Este múltiplo se denomina factor límite de precisión nominal. Por ejemplo, 15 VA 10P20 para convertir VA y ALF en V K (V) ≈ VA/IN x ALF. Por ejemplo, para un CT nominado como  Clase  5P20 significa un error compuesto del CT ±5% en corriente secundaria a 20 veces la corriente primaria, como se muestra en la Tabla 10.2.</a:t>
            </a:r>
          </a:p>
          <a:p>
            <a:pPr lvl="1" algn="just"/>
            <a:r>
              <a:rPr lang="es-ES" sz="2800" dirty="0"/>
              <a:t>Transformador  de  corriente  de  acoplador </a:t>
            </a:r>
            <a:endParaRPr lang="es-ES" sz="2800" dirty="0"/>
          </a:p>
        </p:txBody>
      </p:sp>
      <p:pic>
        <p:nvPicPr>
          <p:cNvPr id="7" name="Imagen 6"/>
          <p:cNvPicPr>
            <a:picLocks noChangeAspect="1"/>
          </p:cNvPicPr>
          <p:nvPr/>
        </p:nvPicPr>
        <p:blipFill>
          <a:blip r:embed="rId3"/>
          <a:stretch>
            <a:fillRect/>
          </a:stretch>
        </p:blipFill>
        <p:spPr>
          <a:xfrm>
            <a:off x="16687800" y="9271000"/>
            <a:ext cx="7010399" cy="3733800"/>
          </a:xfrm>
          <a:prstGeom prst="rect">
            <a:avLst/>
          </a:prstGeom>
        </p:spPr>
      </p:pic>
    </p:spTree>
    <p:extLst>
      <p:ext uri="{BB962C8B-B14F-4D97-AF65-F5344CB8AC3E}">
        <p14:creationId xmlns:p14="http://schemas.microsoft.com/office/powerpoint/2010/main" val="316414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2157174"/>
          </a:xfrm>
          <a:prstGeom prst="rect">
            <a:avLst/>
          </a:prstGeom>
        </p:spPr>
        <p:txBody>
          <a:bodyPr wrap="square">
            <a:spAutoFit/>
          </a:bodyPr>
          <a:lstStyle/>
          <a:p>
            <a:pPr algn="just"/>
            <a:r>
              <a:rPr lang="es-ES" sz="2800" dirty="0" smtClean="0"/>
              <a:t>El </a:t>
            </a:r>
            <a:r>
              <a:rPr lang="es-ES" sz="2800" dirty="0"/>
              <a:t>TC de clase X (se muestra una curva típica en la Figura </a:t>
            </a:r>
            <a:r>
              <a:rPr lang="es-ES" sz="2800" dirty="0" smtClean="0"/>
              <a:t>10.6</a:t>
            </a:r>
            <a:r>
              <a:rPr lang="es-ES" sz="2800" dirty="0"/>
              <a:t>) se caracterizan por:</a:t>
            </a:r>
          </a:p>
          <a:p>
            <a:pPr marL="1366114" lvl="1" indent="-457200" algn="just">
              <a:buFont typeface="Wingdings" panose="05000000000000000000" pitchFamily="2" charset="2"/>
              <a:buChar char="Ø"/>
            </a:pPr>
            <a:r>
              <a:rPr lang="es-ES" sz="2800" b="1" dirty="0" smtClean="0"/>
              <a:t> </a:t>
            </a:r>
            <a:r>
              <a:rPr lang="es-ES" sz="2800" b="1" dirty="0"/>
              <a:t>Corriente primaria nominal </a:t>
            </a:r>
          </a:p>
          <a:p>
            <a:pPr marL="1366114" lvl="1" indent="-457200" algn="just">
              <a:buFont typeface="Wingdings" panose="05000000000000000000" pitchFamily="2" charset="2"/>
              <a:buChar char="Ø"/>
            </a:pPr>
            <a:r>
              <a:rPr lang="es-ES" sz="2800" b="1" dirty="0" smtClean="0"/>
              <a:t> </a:t>
            </a:r>
            <a:r>
              <a:rPr lang="es-ES" sz="2800" b="1" dirty="0"/>
              <a:t>Relación de espiras</a:t>
            </a:r>
          </a:p>
          <a:p>
            <a:pPr marL="1366114" lvl="1" indent="-457200" algn="just">
              <a:buFont typeface="Wingdings" panose="05000000000000000000" pitchFamily="2" charset="2"/>
              <a:buChar char="Ø"/>
            </a:pPr>
            <a:r>
              <a:rPr lang="es-ES" sz="2800" b="1" dirty="0" smtClean="0"/>
              <a:t> </a:t>
            </a:r>
            <a:r>
              <a:rPr lang="es-ES" sz="2800" b="1" dirty="0"/>
              <a:t>Tensión del punto de codo</a:t>
            </a:r>
          </a:p>
          <a:p>
            <a:pPr marL="1366114" lvl="1" indent="-457200" algn="just">
              <a:buFont typeface="Wingdings" panose="05000000000000000000" pitchFamily="2" charset="2"/>
              <a:buChar char="Ø"/>
            </a:pPr>
            <a:r>
              <a:rPr lang="es-ES" sz="2800" b="1" dirty="0" smtClean="0"/>
              <a:t> </a:t>
            </a:r>
            <a:r>
              <a:rPr lang="es-ES" sz="2800" b="1" dirty="0"/>
              <a:t>Corriente de magnetización en el punto de codo </a:t>
            </a:r>
          </a:p>
          <a:p>
            <a:pPr marL="1366114" lvl="1" indent="-457200" algn="just">
              <a:buFont typeface="Wingdings" panose="05000000000000000000" pitchFamily="2" charset="2"/>
              <a:buChar char="Ø"/>
            </a:pPr>
            <a:r>
              <a:rPr lang="es-ES" sz="2800" b="1" dirty="0" smtClean="0"/>
              <a:t> </a:t>
            </a:r>
            <a:r>
              <a:rPr lang="es-ES" sz="2800" b="1" dirty="0"/>
              <a:t>Resistencia </a:t>
            </a:r>
            <a:r>
              <a:rPr lang="es-ES" sz="2800" b="1" dirty="0" smtClean="0"/>
              <a:t>secundaria</a:t>
            </a:r>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smtClean="0"/>
          </a:p>
          <a:p>
            <a:pPr marL="1366114" lvl="1" indent="-457200" algn="just">
              <a:buFont typeface="Wingdings" panose="05000000000000000000" pitchFamily="2" charset="2"/>
              <a:buChar char="Ø"/>
            </a:pPr>
            <a:endParaRPr lang="es-ES" sz="2800" b="1" dirty="0"/>
          </a:p>
          <a:p>
            <a:pPr marL="1366114" lvl="1" indent="-457200" algn="just">
              <a:buFont typeface="Wingdings" panose="05000000000000000000" pitchFamily="2" charset="2"/>
              <a:buChar char="Ø"/>
            </a:pPr>
            <a:endParaRPr lang="es-ES" sz="2800" b="1"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r>
              <a:rPr lang="es-ES" sz="2800" dirty="0" smtClean="0"/>
              <a:t>La </a:t>
            </a:r>
            <a:r>
              <a:rPr lang="es-ES" sz="2800" dirty="0"/>
              <a:t>Figura 10.7 muestra cómo leer la clase del TC, para TC de </a:t>
            </a:r>
            <a:r>
              <a:rPr lang="es-ES" sz="2800" dirty="0" smtClean="0"/>
              <a:t>medida </a:t>
            </a:r>
            <a:r>
              <a:rPr lang="es-ES" sz="2800" dirty="0"/>
              <a:t>y protección</a:t>
            </a:r>
            <a:r>
              <a:rPr lang="es-ES" sz="2800" dirty="0" smtClean="0"/>
              <a:t>.</a:t>
            </a:r>
          </a:p>
        </p:txBody>
      </p:sp>
      <p:pic>
        <p:nvPicPr>
          <p:cNvPr id="3" name="Imagen 2"/>
          <p:cNvPicPr>
            <a:picLocks noChangeAspect="1"/>
          </p:cNvPicPr>
          <p:nvPr/>
        </p:nvPicPr>
        <p:blipFill>
          <a:blip r:embed="rId2"/>
          <a:stretch>
            <a:fillRect/>
          </a:stretch>
        </p:blipFill>
        <p:spPr>
          <a:xfrm>
            <a:off x="533400" y="3302001"/>
            <a:ext cx="10668000" cy="7731340"/>
          </a:xfrm>
          <a:prstGeom prst="rect">
            <a:avLst/>
          </a:prstGeom>
        </p:spPr>
      </p:pic>
      <p:sp>
        <p:nvSpPr>
          <p:cNvPr id="4" name="Rectángulo 3"/>
          <p:cNvSpPr/>
          <p:nvPr/>
        </p:nvSpPr>
        <p:spPr>
          <a:xfrm>
            <a:off x="0" y="11033341"/>
            <a:ext cx="12077700" cy="954107"/>
          </a:xfrm>
          <a:prstGeom prst="rect">
            <a:avLst/>
          </a:prstGeom>
        </p:spPr>
        <p:txBody>
          <a:bodyPr>
            <a:spAutoFit/>
          </a:bodyPr>
          <a:lstStyle/>
          <a:p>
            <a:pPr algn="ctr"/>
            <a:r>
              <a:rPr lang="es-ES" sz="2800" b="1" dirty="0"/>
              <a:t>FIGURA 10.6 Curva de excitación típica de transformador de corriente </a:t>
            </a:r>
            <a:r>
              <a:rPr lang="es-ES" sz="2800" b="1" dirty="0" err="1"/>
              <a:t>multirelación</a:t>
            </a:r>
            <a:r>
              <a:rPr lang="es-ES" sz="2800" b="1" dirty="0"/>
              <a:t> de 2000/5 A clase X, </a:t>
            </a:r>
            <a:r>
              <a:rPr lang="es-ES" sz="2800" b="1" dirty="0" err="1"/>
              <a:t>Vk</a:t>
            </a:r>
            <a:r>
              <a:rPr lang="es-ES" sz="2800" b="1" dirty="0"/>
              <a:t> = 700 V, 60 Hz, RCT=0,85 Ω.</a:t>
            </a:r>
          </a:p>
        </p:txBody>
      </p:sp>
      <p:pic>
        <p:nvPicPr>
          <p:cNvPr id="5" name="Imagen 4"/>
          <p:cNvPicPr>
            <a:picLocks noChangeAspect="1"/>
          </p:cNvPicPr>
          <p:nvPr/>
        </p:nvPicPr>
        <p:blipFill>
          <a:blip r:embed="rId3"/>
          <a:stretch>
            <a:fillRect/>
          </a:stretch>
        </p:blipFill>
        <p:spPr>
          <a:xfrm>
            <a:off x="13131800" y="3835400"/>
            <a:ext cx="10007600" cy="6908799"/>
          </a:xfrm>
          <a:prstGeom prst="rect">
            <a:avLst/>
          </a:prstGeom>
        </p:spPr>
      </p:pic>
      <p:sp>
        <p:nvSpPr>
          <p:cNvPr id="6" name="Rectángulo 5"/>
          <p:cNvSpPr/>
          <p:nvPr/>
        </p:nvSpPr>
        <p:spPr>
          <a:xfrm>
            <a:off x="12884150" y="10783906"/>
            <a:ext cx="10007600" cy="1077218"/>
          </a:xfrm>
          <a:prstGeom prst="rect">
            <a:avLst/>
          </a:prstGeom>
        </p:spPr>
        <p:txBody>
          <a:bodyPr wrap="square">
            <a:spAutoFit/>
          </a:bodyPr>
          <a:lstStyle/>
          <a:p>
            <a:pPr algn="ctr"/>
            <a:r>
              <a:rPr lang="es-ES" sz="2800" b="1" dirty="0"/>
              <a:t>FIGURA 10.7 Cómo leer  la clase de transformador de corriente (TC) para TC de medida y protección</a:t>
            </a:r>
            <a:r>
              <a:rPr lang="es-ES" sz="3600" b="1" dirty="0"/>
              <a:t>.</a:t>
            </a:r>
          </a:p>
        </p:txBody>
      </p:sp>
    </p:spTree>
    <p:extLst>
      <p:ext uri="{BB962C8B-B14F-4D97-AF65-F5344CB8AC3E}">
        <p14:creationId xmlns:p14="http://schemas.microsoft.com/office/powerpoint/2010/main" val="372665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2588061"/>
          </a:xfrm>
          <a:prstGeom prst="rect">
            <a:avLst/>
          </a:prstGeom>
        </p:spPr>
        <p:txBody>
          <a:bodyPr wrap="square">
            <a:spAutoFit/>
          </a:bodyPr>
          <a:lstStyle/>
          <a:p>
            <a:pPr algn="just"/>
            <a:r>
              <a:rPr lang="es-ES" sz="2800" dirty="0" smtClean="0"/>
              <a:t>Se </a:t>
            </a:r>
            <a:r>
              <a:rPr lang="es-ES" sz="2800" dirty="0"/>
              <a:t>muestra el siguiente ejemplo: un CT clasificado como </a:t>
            </a:r>
            <a:r>
              <a:rPr lang="es-ES" sz="2800" dirty="0" smtClean="0"/>
              <a:t>5P10</a:t>
            </a:r>
            <a:r>
              <a:rPr lang="es-ES" sz="2800" dirty="0"/>
              <a:t>.</a:t>
            </a:r>
          </a:p>
          <a:p>
            <a:pPr algn="just"/>
            <a:r>
              <a:rPr lang="es-ES" sz="2800" dirty="0"/>
              <a:t>El número 5 se refiere al error compuesto de TC en </a:t>
            </a:r>
            <a:r>
              <a:rPr lang="es-ES" sz="2800" dirty="0" smtClean="0"/>
              <a:t>magnitud </a:t>
            </a:r>
            <a:r>
              <a:rPr lang="es-ES" sz="2800" dirty="0"/>
              <a:t>y ángulo.</a:t>
            </a:r>
          </a:p>
          <a:p>
            <a:pPr algn="just"/>
            <a:r>
              <a:rPr lang="es-ES" sz="2800" dirty="0"/>
              <a:t>El número 10 se refiere a su ALF.</a:t>
            </a:r>
          </a:p>
          <a:p>
            <a:pPr algn="just"/>
            <a:r>
              <a:rPr lang="es-ES" sz="2800" dirty="0"/>
              <a:t>Este límite significa un Error del ± 5% a 10 veces la corriente </a:t>
            </a:r>
            <a:r>
              <a:rPr lang="es-ES" sz="2800" dirty="0" smtClean="0"/>
              <a:t>primaria.</a:t>
            </a:r>
          </a:p>
          <a:p>
            <a:pPr algn="just"/>
            <a:endParaRPr lang="es-ES" sz="2800" dirty="0"/>
          </a:p>
          <a:p>
            <a:pPr algn="just"/>
            <a:endParaRPr lang="es-ES" sz="2800" dirty="0"/>
          </a:p>
          <a:p>
            <a:pPr algn="just"/>
            <a:r>
              <a:rPr lang="es-ES" sz="2800" b="1" dirty="0"/>
              <a:t>Ejemplo:</a:t>
            </a:r>
          </a:p>
          <a:p>
            <a:pPr algn="just"/>
            <a:r>
              <a:rPr lang="es-ES" sz="2800" b="1" dirty="0"/>
              <a:t>CT VA=15 VA 5P10 </a:t>
            </a:r>
          </a:p>
          <a:p>
            <a:pPr algn="just"/>
            <a:r>
              <a:rPr lang="es-ES" sz="2800" b="1" dirty="0" smtClean="0"/>
              <a:t>ALF=10</a:t>
            </a:r>
          </a:p>
          <a:p>
            <a:pPr algn="just"/>
            <a:endParaRPr lang="es-ES" sz="2800" b="1" dirty="0"/>
          </a:p>
          <a:p>
            <a:pPr algn="just"/>
            <a:endParaRPr lang="es-ES" sz="2800" b="1" dirty="0"/>
          </a:p>
          <a:p>
            <a:pPr algn="just"/>
            <a:r>
              <a:rPr lang="es-ES" sz="2800" b="1" dirty="0"/>
              <a:t>VK =150 V, VA=I²R</a:t>
            </a:r>
          </a:p>
          <a:p>
            <a:pPr algn="just"/>
            <a:r>
              <a:rPr lang="es-ES" sz="2800" b="1" dirty="0"/>
              <a:t>Clase x CTBS clasificado por: </a:t>
            </a:r>
          </a:p>
          <a:p>
            <a:pPr algn="just"/>
            <a:r>
              <a:rPr lang="es-ES" sz="2800" b="1" dirty="0"/>
              <a:t>relación del CT, </a:t>
            </a:r>
            <a:r>
              <a:rPr lang="es-ES" sz="2800" b="1" dirty="0" err="1"/>
              <a:t>Im</a:t>
            </a:r>
            <a:r>
              <a:rPr lang="es-ES" sz="2800" b="1" dirty="0"/>
              <a:t>, RCT, VK, </a:t>
            </a:r>
            <a:r>
              <a:rPr lang="es-ES" sz="2800" b="1" dirty="0" err="1" smtClean="0"/>
              <a:t>Ip</a:t>
            </a:r>
            <a:endParaRPr lang="es-ES" sz="2800" b="1" dirty="0" smtClean="0"/>
          </a:p>
          <a:p>
            <a:pPr algn="just"/>
            <a:endParaRPr lang="es-ES" sz="2800" dirty="0"/>
          </a:p>
          <a:p>
            <a:pPr algn="just"/>
            <a:r>
              <a:rPr lang="es-ES" sz="2800" b="1" dirty="0" smtClean="0"/>
              <a:t>10.4.3  Circuito abierto del </a:t>
            </a:r>
            <a:r>
              <a:rPr lang="es-ES" sz="2800" b="1" dirty="0"/>
              <a:t>Devanado secundario del </a:t>
            </a:r>
            <a:r>
              <a:rPr lang="es-ES" sz="2800" b="1" dirty="0" smtClean="0"/>
              <a:t>transformador </a:t>
            </a:r>
            <a:r>
              <a:rPr lang="es-ES" sz="2800" b="1" dirty="0"/>
              <a:t>de </a:t>
            </a:r>
            <a:r>
              <a:rPr lang="es-ES" sz="2800" b="1" dirty="0" smtClean="0"/>
              <a:t>corriente</a:t>
            </a:r>
          </a:p>
          <a:p>
            <a:pPr algn="just"/>
            <a:endParaRPr lang="es-ES" sz="2800"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dirty="0"/>
          </a:p>
        </p:txBody>
      </p:sp>
      <p:pic>
        <p:nvPicPr>
          <p:cNvPr id="7" name="Imagen 6"/>
          <p:cNvPicPr>
            <a:picLocks noChangeAspect="1"/>
          </p:cNvPicPr>
          <p:nvPr/>
        </p:nvPicPr>
        <p:blipFill>
          <a:blip r:embed="rId2"/>
          <a:stretch>
            <a:fillRect/>
          </a:stretch>
        </p:blipFill>
        <p:spPr>
          <a:xfrm>
            <a:off x="4189412" y="2466974"/>
            <a:ext cx="1957388" cy="657225"/>
          </a:xfrm>
          <a:prstGeom prst="rect">
            <a:avLst/>
          </a:prstGeom>
        </p:spPr>
      </p:pic>
      <p:pic>
        <p:nvPicPr>
          <p:cNvPr id="8" name="Imagen 7"/>
          <p:cNvPicPr>
            <a:picLocks noChangeAspect="1"/>
          </p:cNvPicPr>
          <p:nvPr/>
        </p:nvPicPr>
        <p:blipFill>
          <a:blip r:embed="rId3"/>
          <a:stretch>
            <a:fillRect/>
          </a:stretch>
        </p:blipFill>
        <p:spPr>
          <a:xfrm>
            <a:off x="4189412" y="4058797"/>
            <a:ext cx="2817813" cy="950913"/>
          </a:xfrm>
          <a:prstGeom prst="rect">
            <a:avLst/>
          </a:prstGeom>
        </p:spPr>
      </p:pic>
      <p:pic>
        <p:nvPicPr>
          <p:cNvPr id="9" name="Imagen 8"/>
          <p:cNvPicPr>
            <a:picLocks noChangeAspect="1"/>
          </p:cNvPicPr>
          <p:nvPr/>
        </p:nvPicPr>
        <p:blipFill>
          <a:blip r:embed="rId4"/>
          <a:stretch>
            <a:fillRect/>
          </a:stretch>
        </p:blipFill>
        <p:spPr>
          <a:xfrm>
            <a:off x="12852400" y="373071"/>
            <a:ext cx="10867232" cy="10086537"/>
          </a:xfrm>
          <a:prstGeom prst="rect">
            <a:avLst/>
          </a:prstGeom>
        </p:spPr>
      </p:pic>
      <p:sp>
        <p:nvSpPr>
          <p:cNvPr id="10" name="Rectángulo 9"/>
          <p:cNvSpPr/>
          <p:nvPr/>
        </p:nvSpPr>
        <p:spPr>
          <a:xfrm>
            <a:off x="8643938" y="4058797"/>
            <a:ext cx="4832350" cy="1384995"/>
          </a:xfrm>
          <a:prstGeom prst="rect">
            <a:avLst/>
          </a:prstGeom>
        </p:spPr>
        <p:txBody>
          <a:bodyPr wrap="square">
            <a:spAutoFit/>
          </a:bodyPr>
          <a:lstStyle/>
          <a:p>
            <a:pPr algn="ctr"/>
            <a:r>
              <a:rPr lang="es-ES" sz="2800" b="1" dirty="0" smtClean="0"/>
              <a:t>FIGURA  </a:t>
            </a:r>
            <a:r>
              <a:rPr lang="es-ES" sz="2800" b="1" dirty="0"/>
              <a:t>10.8  Transformador  de  corriente  en diagramas esquemáticos.</a:t>
            </a:r>
          </a:p>
        </p:txBody>
      </p:sp>
      <p:pic>
        <p:nvPicPr>
          <p:cNvPr id="11" name="Imagen 10"/>
          <p:cNvPicPr>
            <a:picLocks noChangeAspect="1"/>
          </p:cNvPicPr>
          <p:nvPr/>
        </p:nvPicPr>
        <p:blipFill>
          <a:blip r:embed="rId5"/>
          <a:stretch>
            <a:fillRect/>
          </a:stretch>
        </p:blipFill>
        <p:spPr>
          <a:xfrm>
            <a:off x="6892925" y="7764482"/>
            <a:ext cx="7416800" cy="5390252"/>
          </a:xfrm>
          <a:prstGeom prst="rect">
            <a:avLst/>
          </a:prstGeom>
        </p:spPr>
      </p:pic>
      <p:sp>
        <p:nvSpPr>
          <p:cNvPr id="12" name="Rectángulo 11"/>
          <p:cNvSpPr/>
          <p:nvPr/>
        </p:nvSpPr>
        <p:spPr>
          <a:xfrm>
            <a:off x="533400" y="7764482"/>
            <a:ext cx="6096000" cy="6124754"/>
          </a:xfrm>
          <a:prstGeom prst="rect">
            <a:avLst/>
          </a:prstGeom>
        </p:spPr>
        <p:txBody>
          <a:bodyPr wrap="square">
            <a:spAutoFit/>
          </a:bodyPr>
          <a:lstStyle/>
          <a:p>
            <a:pPr algn="just"/>
            <a:r>
              <a:rPr lang="es-ES" sz="2800" dirty="0"/>
              <a:t>El devanado secundario del TC nunca debe dejarse en circuito abierto mientras la corriente primaria continúa </a:t>
            </a:r>
            <a:r>
              <a:rPr lang="es-ES" sz="2800" dirty="0" smtClean="0"/>
              <a:t>circulando. </a:t>
            </a:r>
            <a:r>
              <a:rPr lang="es-ES" sz="2800" dirty="0"/>
              <a:t>En estas circunstancias, solo la corriente primaria está activa y aparece una tensión alta pico en los </a:t>
            </a:r>
            <a:r>
              <a:rPr lang="es-ES" sz="2800" dirty="0" smtClean="0"/>
              <a:t>terminales de </a:t>
            </a:r>
            <a:r>
              <a:rPr lang="es-ES" sz="2800" dirty="0"/>
              <a:t>salida secundarios. Esta situación es peligrosa y puede resultar en la ruptura de la aislación del circuito secundario del TC (ver también la Figura 10.8).</a:t>
            </a:r>
          </a:p>
          <a:p>
            <a:pPr algn="just"/>
            <a:r>
              <a:rPr lang="es-ES" sz="2800" dirty="0" smtClean="0"/>
              <a:t>Los </a:t>
            </a:r>
            <a:r>
              <a:rPr lang="es-ES" sz="2800" dirty="0"/>
              <a:t>valores nominales de precisión del CT equivalentes se muestran en la Tabla 10.3.</a:t>
            </a:r>
          </a:p>
        </p:txBody>
      </p:sp>
    </p:spTree>
    <p:extLst>
      <p:ext uri="{BB962C8B-B14F-4D97-AF65-F5344CB8AC3E}">
        <p14:creationId xmlns:p14="http://schemas.microsoft.com/office/powerpoint/2010/main" val="2391760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1726287"/>
          </a:xfrm>
          <a:prstGeom prst="rect">
            <a:avLst/>
          </a:prstGeom>
        </p:spPr>
        <p:txBody>
          <a:bodyPr wrap="square">
            <a:spAutoFit/>
          </a:bodyPr>
          <a:lstStyle/>
          <a:p>
            <a:pPr algn="just"/>
            <a:r>
              <a:rPr lang="es-ES" sz="2800" b="1" dirty="0" smtClean="0"/>
              <a:t>10.5 </a:t>
            </a:r>
            <a:r>
              <a:rPr lang="es-ES" sz="2800" b="1" dirty="0"/>
              <a:t>TIPOS DE TRANSFORMADORES DE </a:t>
            </a:r>
            <a:r>
              <a:rPr lang="es-ES" sz="2800" b="1" dirty="0" smtClean="0"/>
              <a:t>CORRIENTE</a:t>
            </a:r>
            <a:endParaRPr lang="es-ES" sz="2800" b="1" dirty="0"/>
          </a:p>
          <a:p>
            <a:pPr algn="just"/>
            <a:r>
              <a:rPr lang="es-ES" sz="2800" b="1" dirty="0"/>
              <a:t>10.5.1 Transformador de Corriente de Tipo Primario </a:t>
            </a:r>
            <a:r>
              <a:rPr lang="es-ES" sz="2800" b="1" dirty="0" smtClean="0"/>
              <a:t>Enrollado</a:t>
            </a:r>
          </a:p>
          <a:p>
            <a:pPr algn="just"/>
            <a:endParaRPr lang="es-ES" sz="2800" dirty="0"/>
          </a:p>
          <a:p>
            <a:pPr algn="just"/>
            <a:r>
              <a:rPr lang="es-ES" sz="2800" dirty="0"/>
              <a:t>Este TC tiene devanados convencionales (primario y </a:t>
            </a:r>
            <a:r>
              <a:rPr lang="es-ES" sz="2800" dirty="0" smtClean="0"/>
              <a:t>secundario</a:t>
            </a:r>
            <a:r>
              <a:rPr lang="es-ES" sz="2800" dirty="0"/>
              <a:t>) formados por alambre de cobre enrollado </a:t>
            </a:r>
            <a:r>
              <a:rPr lang="es-ES" sz="2800" dirty="0" smtClean="0"/>
              <a:t>alrededor </a:t>
            </a:r>
            <a:r>
              <a:rPr lang="es-ES" sz="2800" dirty="0"/>
              <a:t>de un núcleo. Se utiliza para TC auxiliares y para </a:t>
            </a:r>
            <a:r>
              <a:rPr lang="es-ES" sz="2800" dirty="0" smtClean="0"/>
              <a:t>muchos </a:t>
            </a:r>
            <a:r>
              <a:rPr lang="es-ES" sz="2800" dirty="0"/>
              <a:t>TC de relación baja o moderada que se utilizan en </a:t>
            </a:r>
            <a:r>
              <a:rPr lang="es-ES" sz="2800" dirty="0" err="1" smtClean="0"/>
              <a:t>aparamenta</a:t>
            </a:r>
            <a:r>
              <a:rPr lang="es-ES" sz="2800" dirty="0" smtClean="0"/>
              <a:t> </a:t>
            </a:r>
            <a:r>
              <a:rPr lang="es-ES" sz="2800" dirty="0"/>
              <a:t>de hasta 11 </a:t>
            </a:r>
            <a:r>
              <a:rPr lang="es-ES" sz="2800" dirty="0" err="1"/>
              <a:t>kV</a:t>
            </a:r>
            <a:r>
              <a:rPr lang="es-ES" sz="2800" dirty="0" smtClean="0"/>
              <a:t>.</a:t>
            </a:r>
          </a:p>
          <a:p>
            <a:pPr algn="just"/>
            <a:endParaRPr lang="es-ES" sz="2800" dirty="0"/>
          </a:p>
          <a:p>
            <a:pPr algn="just"/>
            <a:r>
              <a:rPr lang="es-ES" sz="2800" b="1" dirty="0" smtClean="0"/>
              <a:t>10.5.2  </a:t>
            </a:r>
            <a:r>
              <a:rPr lang="es-ES" sz="2800" b="1" dirty="0"/>
              <a:t>Transformador de corriente de tipo primario de </a:t>
            </a:r>
            <a:r>
              <a:rPr lang="es-ES" sz="2800" b="1" dirty="0" smtClean="0"/>
              <a:t>barra </a:t>
            </a:r>
            <a:r>
              <a:rPr lang="es-ES" sz="2800" b="1" dirty="0"/>
              <a:t>(inmerso en resina</a:t>
            </a:r>
            <a:r>
              <a:rPr lang="es-ES" sz="2800" b="1" dirty="0" smtClean="0"/>
              <a:t>)</a:t>
            </a:r>
          </a:p>
          <a:p>
            <a:pPr algn="just"/>
            <a:endParaRPr lang="es-ES" sz="2800" dirty="0"/>
          </a:p>
          <a:p>
            <a:pPr algn="just"/>
            <a:r>
              <a:rPr lang="es-ES" sz="2800" dirty="0"/>
              <a:t>Estos TC, también conocidos como transformadores </a:t>
            </a:r>
            <a:r>
              <a:rPr lang="es-ES" sz="2800" dirty="0" smtClean="0"/>
              <a:t>bobinados</a:t>
            </a:r>
            <a:r>
              <a:rPr lang="es-ES" sz="2800" dirty="0"/>
              <a:t>, tienen un núcleo en forma de anillo. El </a:t>
            </a:r>
            <a:r>
              <a:rPr lang="es-ES" sz="2800" dirty="0" smtClean="0"/>
              <a:t>devanado </a:t>
            </a:r>
            <a:r>
              <a:rPr lang="es-ES" sz="2800" dirty="0"/>
              <a:t>secundario ocupa todo el perímetro del núcleo. </a:t>
            </a:r>
          </a:p>
          <a:p>
            <a:pPr algn="just"/>
            <a:r>
              <a:rPr lang="es-ES" sz="2800" dirty="0"/>
              <a:t>Dichos TC normalmente tienen </a:t>
            </a:r>
            <a:r>
              <a:rPr lang="es-ES" sz="2800" dirty="0" smtClean="0"/>
              <a:t>un solo </a:t>
            </a:r>
            <a:r>
              <a:rPr lang="es-ES" sz="2800" dirty="0"/>
              <a:t>conductor primario, </a:t>
            </a:r>
            <a:r>
              <a:rPr lang="es-ES" sz="2800" dirty="0" smtClean="0"/>
              <a:t>a </a:t>
            </a:r>
            <a:r>
              <a:rPr lang="es-ES" sz="2800" dirty="0"/>
              <a:t>veces </a:t>
            </a:r>
            <a:r>
              <a:rPr lang="es-ES" sz="2800" dirty="0" smtClean="0"/>
              <a:t>integrado de forma permanente y están provistos de </a:t>
            </a:r>
            <a:r>
              <a:rPr lang="es-ES" sz="2800" dirty="0"/>
              <a:t>la aislación primaria necesaria</a:t>
            </a:r>
            <a:r>
              <a:rPr lang="es-ES" sz="2800" dirty="0" smtClean="0"/>
              <a:t>.</a:t>
            </a:r>
          </a:p>
          <a:p>
            <a:pPr algn="just"/>
            <a:endParaRPr lang="es-ES" sz="2800" dirty="0"/>
          </a:p>
          <a:p>
            <a:pPr algn="just"/>
            <a:r>
              <a:rPr lang="es-ES" sz="2800" b="1" dirty="0" smtClean="0"/>
              <a:t>10.5.3 Transformadores </a:t>
            </a:r>
            <a:r>
              <a:rPr lang="es-ES" sz="2800" b="1" dirty="0"/>
              <a:t>de corriente </a:t>
            </a:r>
            <a:r>
              <a:rPr lang="es-ES" sz="2800" b="1" dirty="0" smtClean="0"/>
              <a:t>tipo </a:t>
            </a:r>
            <a:r>
              <a:rPr lang="es-ES" sz="2800" b="1" dirty="0" err="1" smtClean="0"/>
              <a:t>Bushing</a:t>
            </a:r>
            <a:endParaRPr lang="es-ES" sz="2800" b="1" dirty="0" smtClean="0"/>
          </a:p>
          <a:p>
            <a:pPr algn="just"/>
            <a:endParaRPr lang="es-ES" sz="2800" dirty="0"/>
          </a:p>
          <a:p>
            <a:pPr algn="just"/>
            <a:r>
              <a:rPr lang="es-ES" sz="2800" dirty="0"/>
              <a:t>Los CT </a:t>
            </a:r>
            <a:r>
              <a:rPr lang="es-ES" sz="2800" dirty="0" smtClean="0"/>
              <a:t>de </a:t>
            </a:r>
            <a:r>
              <a:rPr lang="es-ES" sz="2800" dirty="0" err="1" smtClean="0"/>
              <a:t>Bushings</a:t>
            </a:r>
            <a:r>
              <a:rPr lang="es-ES" sz="2800" dirty="0" smtClean="0"/>
              <a:t> </a:t>
            </a:r>
            <a:r>
              <a:rPr lang="es-ES" sz="2800" dirty="0"/>
              <a:t>suelen </a:t>
            </a:r>
            <a:r>
              <a:rPr lang="es-ES" sz="2800" dirty="0" smtClean="0"/>
              <a:t>ser menos </a:t>
            </a:r>
            <a:r>
              <a:rPr lang="es-ES" sz="2800" dirty="0"/>
              <a:t>costosos que </a:t>
            </a:r>
            <a:r>
              <a:rPr lang="es-ES" sz="2800" dirty="0" smtClean="0"/>
              <a:t>los tipos de </a:t>
            </a:r>
            <a:r>
              <a:rPr lang="es-ES" sz="2800" dirty="0"/>
              <a:t>bobinado y primario de barra. Los TC de </a:t>
            </a:r>
            <a:r>
              <a:rPr lang="es-ES" sz="2800" dirty="0" err="1"/>
              <a:t>Bushing</a:t>
            </a:r>
            <a:r>
              <a:rPr lang="es-ES" sz="2800" dirty="0"/>
              <a:t> están </a:t>
            </a:r>
            <a:r>
              <a:rPr lang="es-ES" sz="2800" dirty="0" smtClean="0"/>
              <a:t>diseñados con un núcleo de hierro que rodea </a:t>
            </a:r>
            <a:r>
              <a:rPr lang="es-ES" sz="2800" dirty="0"/>
              <a:t>una columna </a:t>
            </a:r>
            <a:r>
              <a:rPr lang="es-ES" sz="2800" dirty="0" smtClean="0"/>
              <a:t>aislante </a:t>
            </a:r>
            <a:r>
              <a:rPr lang="es-ES" sz="2800" dirty="0"/>
              <a:t>a través de </a:t>
            </a:r>
            <a:r>
              <a:rPr lang="es-ES" sz="2800" dirty="0" smtClean="0"/>
              <a:t>la cual el conductor de corriente principal se conecta al </a:t>
            </a:r>
            <a:r>
              <a:rPr lang="es-ES" sz="2800" dirty="0" err="1"/>
              <a:t>Bushing</a:t>
            </a:r>
            <a:r>
              <a:rPr lang="es-ES" sz="2800" dirty="0" smtClean="0"/>
              <a:t>. El diámetro </a:t>
            </a:r>
            <a:r>
              <a:rPr lang="es-ES" sz="2800" dirty="0"/>
              <a:t>del </a:t>
            </a:r>
            <a:r>
              <a:rPr lang="es-ES" sz="2800" dirty="0" smtClean="0"/>
              <a:t>núcleo de hierro </a:t>
            </a:r>
            <a:r>
              <a:rPr lang="es-ES" sz="2800" dirty="0"/>
              <a:t>es grande (para encajar en </a:t>
            </a:r>
            <a:r>
              <a:rPr lang="es-ES" sz="2800" dirty="0" err="1"/>
              <a:t>Bushings</a:t>
            </a:r>
            <a:r>
              <a:rPr lang="es-ES" sz="2800" dirty="0"/>
              <a:t> grandes) en </a:t>
            </a:r>
            <a:r>
              <a:rPr lang="es-ES" sz="2800" dirty="0" smtClean="0"/>
              <a:t>comparación </a:t>
            </a:r>
            <a:r>
              <a:rPr lang="es-ES" sz="2800" dirty="0"/>
              <a:t>con otros TC, </a:t>
            </a:r>
            <a:r>
              <a:rPr lang="es-ES" sz="2800" dirty="0" smtClean="0"/>
              <a:t>lo que da como resultado una gran </a:t>
            </a:r>
            <a:r>
              <a:rPr lang="es-ES" sz="2800" dirty="0"/>
              <a:t>longitud de trayectoria magnética media</a:t>
            </a:r>
            <a:r>
              <a:rPr lang="es-ES" sz="2800" dirty="0" smtClean="0"/>
              <a:t>.</a:t>
            </a:r>
          </a:p>
          <a:p>
            <a:pPr algn="just"/>
            <a:endParaRPr lang="es-ES" sz="2800" dirty="0"/>
          </a:p>
          <a:p>
            <a:pPr algn="just"/>
            <a:r>
              <a:rPr lang="es-ES" sz="2800" b="1" dirty="0"/>
              <a:t>10.5.4 Transformadores de corriente con </a:t>
            </a:r>
            <a:r>
              <a:rPr lang="es-ES" sz="2800" b="1" dirty="0" smtClean="0"/>
              <a:t>entrehierro </a:t>
            </a:r>
          </a:p>
          <a:p>
            <a:pPr algn="just"/>
            <a:endParaRPr lang="es-ES" sz="2800" dirty="0"/>
          </a:p>
          <a:p>
            <a:pPr algn="just"/>
            <a:r>
              <a:rPr lang="es-ES" sz="2800" dirty="0"/>
              <a:t>Estos son TC auxiliares en los que se incluye un pequeño </a:t>
            </a:r>
            <a:r>
              <a:rPr lang="es-ES" sz="2800" dirty="0" smtClean="0"/>
              <a:t>entrehierro </a:t>
            </a:r>
            <a:r>
              <a:rPr lang="es-ES" sz="2800" dirty="0"/>
              <a:t>en el núcleo para producir una salida de </a:t>
            </a:r>
            <a:r>
              <a:rPr lang="es-ES" sz="2800" dirty="0" smtClean="0"/>
              <a:t>tensión </a:t>
            </a:r>
            <a:r>
              <a:rPr lang="es-ES" sz="2800" dirty="0"/>
              <a:t>secundaria proporcional </a:t>
            </a:r>
            <a:r>
              <a:rPr lang="es-ES" sz="2800" dirty="0" smtClean="0"/>
              <a:t>en magnitud </a:t>
            </a:r>
            <a:r>
              <a:rPr lang="es-ES" sz="2800" dirty="0"/>
              <a:t>a la corriente </a:t>
            </a:r>
            <a:r>
              <a:rPr lang="es-ES" sz="2800" dirty="0" smtClean="0"/>
              <a:t>en </a:t>
            </a:r>
            <a:r>
              <a:rPr lang="es-ES" sz="2800" dirty="0"/>
              <a:t>el devanado primario. Esta forma de TC se ha utilizado </a:t>
            </a:r>
            <a:r>
              <a:rPr lang="es-ES" sz="2800" dirty="0" smtClean="0"/>
              <a:t>como </a:t>
            </a:r>
            <a:r>
              <a:rPr lang="es-ES" sz="2800" dirty="0"/>
              <a:t>un componente auxiliar de los esquemas de </a:t>
            </a:r>
            <a:r>
              <a:rPr lang="es-ES" sz="2800" dirty="0" smtClean="0"/>
              <a:t>protección </a:t>
            </a:r>
            <a:r>
              <a:rPr lang="es-ES" sz="2800" dirty="0"/>
              <a:t>de la unidad en los que las salidas en múltiples </a:t>
            </a:r>
            <a:r>
              <a:rPr lang="es-ES" sz="2800" dirty="0" smtClean="0"/>
              <a:t>circuitos </a:t>
            </a:r>
            <a:r>
              <a:rPr lang="es-ES" sz="2800" dirty="0"/>
              <a:t>secundarios deben permanecer lineales y </a:t>
            </a:r>
            <a:r>
              <a:rPr lang="es-ES" sz="2800" dirty="0" smtClean="0"/>
              <a:t>proporcionadas </a:t>
            </a:r>
            <a:r>
              <a:rPr lang="es-ES" sz="2800" dirty="0"/>
              <a:t>al rango práctico más amplio </a:t>
            </a:r>
            <a:r>
              <a:rPr lang="es-ES" sz="2800" dirty="0" smtClean="0"/>
              <a:t>de corrientes de </a:t>
            </a:r>
            <a:r>
              <a:rPr lang="es-ES" sz="2800" dirty="0"/>
              <a:t>entrada.</a:t>
            </a:r>
          </a:p>
          <a:p>
            <a:pPr algn="just"/>
            <a:endParaRPr lang="es-ES" sz="2800" dirty="0" smtClean="0"/>
          </a:p>
          <a:p>
            <a:pPr algn="just"/>
            <a:r>
              <a:rPr lang="es-ES" sz="2800" b="1" dirty="0" smtClean="0"/>
              <a:t>10.5.5 </a:t>
            </a:r>
            <a:r>
              <a:rPr lang="es-ES" sz="2800" b="1" dirty="0" smtClean="0"/>
              <a:t>Transformadores </a:t>
            </a:r>
            <a:r>
              <a:rPr lang="es-ES" sz="2800" b="1" dirty="0"/>
              <a:t>de </a:t>
            </a:r>
            <a:r>
              <a:rPr lang="es-ES" sz="2800" b="1" dirty="0" smtClean="0"/>
              <a:t>corriente de performance en transitorios</a:t>
            </a:r>
          </a:p>
          <a:p>
            <a:pPr algn="just"/>
            <a:endParaRPr lang="es-ES" sz="2800" b="1" dirty="0" smtClean="0"/>
          </a:p>
          <a:p>
            <a:pPr algn="just"/>
            <a:r>
              <a:rPr lang="es-ES" sz="2800" dirty="0" smtClean="0"/>
              <a:t>La IEC 60044-6 los clasifica en tipos TPX, TPY S TPZ. TPX es el CT con núcleo de hierro cerrado, mientras que TPY S TPZ </a:t>
            </a:r>
            <a:r>
              <a:rPr lang="es-ES" sz="2800" dirty="0" smtClean="0"/>
              <a:t>son CT con espacios de aire en el núcleo.</a:t>
            </a:r>
            <a:endParaRPr lang="es-ES" sz="2800" dirty="0" smtClean="0"/>
          </a:p>
        </p:txBody>
      </p:sp>
    </p:spTree>
    <p:extLst>
      <p:ext uri="{BB962C8B-B14F-4D97-AF65-F5344CB8AC3E}">
        <p14:creationId xmlns:p14="http://schemas.microsoft.com/office/powerpoint/2010/main" val="3514248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2157174"/>
          </a:xfrm>
          <a:prstGeom prst="rect">
            <a:avLst/>
          </a:prstGeom>
        </p:spPr>
        <p:txBody>
          <a:bodyPr wrap="square">
            <a:spAutoFit/>
          </a:bodyPr>
          <a:lstStyle/>
          <a:p>
            <a:pPr algn="just"/>
            <a:r>
              <a:rPr lang="es-ES" sz="2800" b="1" dirty="0" smtClean="0"/>
              <a:t>10.5.5.1 </a:t>
            </a:r>
            <a:r>
              <a:rPr lang="es-ES" sz="2800" b="1" dirty="0"/>
              <a:t>Clase </a:t>
            </a:r>
            <a:r>
              <a:rPr lang="es-ES" sz="2800" b="1" dirty="0" smtClean="0"/>
              <a:t>TPY</a:t>
            </a:r>
          </a:p>
          <a:p>
            <a:pPr algn="just"/>
            <a:endParaRPr lang="es-ES" sz="2800" dirty="0"/>
          </a:p>
          <a:p>
            <a:pPr algn="just"/>
            <a:r>
              <a:rPr lang="es-ES" sz="2800" dirty="0"/>
              <a:t>Es </a:t>
            </a:r>
            <a:r>
              <a:rPr lang="es-ES" sz="2800" dirty="0" smtClean="0"/>
              <a:t>un TC </a:t>
            </a:r>
            <a:r>
              <a:rPr lang="es-ES" sz="2800" dirty="0"/>
              <a:t>anti-remanencia, tiene </a:t>
            </a:r>
            <a:r>
              <a:rPr lang="es-ES" sz="2800" dirty="0" smtClean="0"/>
              <a:t>un pequeño entrehierro en </a:t>
            </a:r>
            <a:r>
              <a:rPr lang="es-ES" sz="2800" dirty="0"/>
              <a:t>el circuito magnético del núcleo, lo que reduce el posible </a:t>
            </a:r>
            <a:r>
              <a:rPr lang="es-ES" sz="2800" dirty="0" smtClean="0"/>
              <a:t>flujo </a:t>
            </a:r>
            <a:r>
              <a:rPr lang="es-ES" sz="2800" dirty="0"/>
              <a:t>remanente de aproximadamente el 90% del </a:t>
            </a:r>
            <a:r>
              <a:rPr lang="es-ES" sz="2800" dirty="0" smtClean="0"/>
              <a:t>valor de saturación </a:t>
            </a:r>
            <a:r>
              <a:rPr lang="es-ES" sz="2800" dirty="0"/>
              <a:t>a </a:t>
            </a:r>
            <a:r>
              <a:rPr lang="es-ES" sz="2800" dirty="0" smtClean="0"/>
              <a:t>aproximadamente el 10%. Este entrehierro o </a:t>
            </a:r>
            <a:r>
              <a:rPr lang="es-ES" sz="2800" dirty="0"/>
              <a:t>entrehierro es bastante pequeño, por ejemplo 0,12 mm en </a:t>
            </a:r>
            <a:r>
              <a:rPr lang="es-ES" sz="2800" dirty="0" smtClean="0"/>
              <a:t>total, por </a:t>
            </a:r>
            <a:r>
              <a:rPr lang="es-ES" sz="2800" dirty="0"/>
              <a:t>lo que la característica de excitación no cambia </a:t>
            </a:r>
            <a:r>
              <a:rPr lang="es-ES" sz="2800" dirty="0" smtClean="0"/>
              <a:t>significativamente </a:t>
            </a:r>
            <a:r>
              <a:rPr lang="es-ES" sz="2800" dirty="0"/>
              <a:t>por su presencia. Sin embargo, la </a:t>
            </a:r>
            <a:r>
              <a:rPr lang="es-ES" sz="2800" dirty="0" smtClean="0"/>
              <a:t>disminución </a:t>
            </a:r>
            <a:r>
              <a:rPr lang="es-ES" sz="2800" dirty="0"/>
              <a:t>resultante en el posible </a:t>
            </a:r>
            <a:r>
              <a:rPr lang="es-ES" sz="2800" dirty="0" smtClean="0"/>
              <a:t>flujo  remanente  del núcleo </a:t>
            </a:r>
            <a:r>
              <a:rPr lang="es-ES" sz="2800" dirty="0"/>
              <a:t>limita cualquier </a:t>
            </a:r>
            <a:r>
              <a:rPr lang="es-ES" sz="2800" dirty="0" smtClean="0"/>
              <a:t>excursión de flujo de CC subsiguiente</a:t>
            </a:r>
            <a:r>
              <a:rPr lang="es-ES" sz="2800" dirty="0"/>
              <a:t>, resultante de la asimetría </a:t>
            </a:r>
            <a:r>
              <a:rPr lang="es-ES" sz="2800" dirty="0" smtClean="0"/>
              <a:t>de la corriente primaria</a:t>
            </a:r>
            <a:r>
              <a:rPr lang="es-ES" sz="2800" dirty="0"/>
              <a:t>, dentro </a:t>
            </a:r>
            <a:r>
              <a:rPr lang="es-ES" sz="2800" dirty="0" smtClean="0"/>
              <a:t>de los límites de saturación del núcleo</a:t>
            </a:r>
            <a:r>
              <a:rPr lang="es-ES" sz="2800" dirty="0"/>
              <a:t>. Por </a:t>
            </a:r>
            <a:r>
              <a:rPr lang="es-ES" sz="2800" dirty="0" smtClean="0"/>
              <a:t>lo tanto</a:t>
            </a:r>
            <a:r>
              <a:rPr lang="es-ES" sz="2800" dirty="0"/>
              <a:t>, </a:t>
            </a:r>
            <a:r>
              <a:rPr lang="es-ES" sz="2800" dirty="0" smtClean="0"/>
              <a:t>estos TC reducen significativamente los errores en la </a:t>
            </a:r>
            <a:r>
              <a:rPr lang="es-ES" sz="2800" dirty="0"/>
              <a:t>transformación de corriente</a:t>
            </a:r>
            <a:r>
              <a:rPr lang="es-ES" sz="2800" dirty="0" smtClean="0"/>
              <a:t>.</a:t>
            </a:r>
          </a:p>
          <a:p>
            <a:pPr algn="just"/>
            <a:endParaRPr lang="es-ES" sz="2800" dirty="0"/>
          </a:p>
          <a:p>
            <a:pPr algn="just"/>
            <a:r>
              <a:rPr lang="es-ES" sz="2800" b="1" dirty="0"/>
              <a:t>10.5.5.2 Clase </a:t>
            </a:r>
            <a:r>
              <a:rPr lang="es-ES" sz="2800" b="1" dirty="0" smtClean="0"/>
              <a:t>TPZ</a:t>
            </a:r>
          </a:p>
          <a:p>
            <a:pPr algn="just"/>
            <a:endParaRPr lang="es-ES" sz="2800" dirty="0"/>
          </a:p>
          <a:p>
            <a:pPr algn="just"/>
            <a:r>
              <a:rPr lang="es-ES" sz="2800" dirty="0"/>
              <a:t>Los TC lineales constituyen una desviación aún más radical </a:t>
            </a:r>
            <a:r>
              <a:rPr lang="es-ES" sz="2800" dirty="0" smtClean="0"/>
              <a:t>del </a:t>
            </a:r>
            <a:r>
              <a:rPr lang="es-ES" sz="2800" dirty="0"/>
              <a:t>núcleo sólido </a:t>
            </a:r>
            <a:r>
              <a:rPr lang="es-ES" sz="2800" dirty="0" smtClean="0"/>
              <a:t>normal de los </a:t>
            </a:r>
            <a:r>
              <a:rPr lang="es-ES" sz="2800" dirty="0"/>
              <a:t>TC. Incorpora un gran </a:t>
            </a:r>
            <a:r>
              <a:rPr lang="es-ES" sz="2800" dirty="0" smtClean="0"/>
              <a:t>entrehierro</a:t>
            </a:r>
            <a:r>
              <a:rPr lang="es-ES" sz="2800" dirty="0"/>
              <a:t>, por ejemplo, de 7,5 a 10 </a:t>
            </a:r>
            <a:r>
              <a:rPr lang="es-ES" sz="2800" dirty="0" err="1"/>
              <a:t>mm.</a:t>
            </a:r>
            <a:r>
              <a:rPr lang="es-ES" sz="2800" dirty="0"/>
              <a:t> Como su nombre </a:t>
            </a:r>
            <a:r>
              <a:rPr lang="es-ES" sz="2800" dirty="0" smtClean="0"/>
              <a:t>lo </a:t>
            </a:r>
            <a:r>
              <a:rPr lang="es-ES" sz="2800" dirty="0"/>
              <a:t>indica, el comportamiento magnético tiende a ser lineal </a:t>
            </a:r>
            <a:r>
              <a:rPr lang="es-ES" sz="2800" dirty="0" smtClean="0"/>
              <a:t>por </a:t>
            </a:r>
            <a:r>
              <a:rPr lang="es-ES" sz="2800" dirty="0"/>
              <a:t>la inclusión de este espacio en el circuito magnético. Sin </a:t>
            </a:r>
            <a:r>
              <a:rPr lang="es-ES" sz="2800" dirty="0" smtClean="0"/>
              <a:t>embargo</a:t>
            </a:r>
            <a:r>
              <a:rPr lang="es-ES" sz="2800" dirty="0"/>
              <a:t>, el propósito de introducir más reluctancia en el </a:t>
            </a:r>
            <a:r>
              <a:rPr lang="es-ES" sz="2800" dirty="0" smtClean="0"/>
              <a:t>circuito </a:t>
            </a:r>
            <a:r>
              <a:rPr lang="es-ES" sz="2800" dirty="0"/>
              <a:t>magnético es reducir el valor de la reactancia de </a:t>
            </a:r>
            <a:r>
              <a:rPr lang="es-ES" sz="2800" dirty="0" smtClean="0"/>
              <a:t>magnetización</a:t>
            </a:r>
            <a:r>
              <a:rPr lang="es-ES" sz="2800" dirty="0"/>
              <a:t>. Esto a su vez reduce la constante de tiempo </a:t>
            </a:r>
            <a:r>
              <a:rPr lang="es-ES" sz="2800" dirty="0" smtClean="0"/>
              <a:t>secundaria </a:t>
            </a:r>
            <a:r>
              <a:rPr lang="es-ES" sz="2800" dirty="0"/>
              <a:t>del CT, reduciendo así el factor de </a:t>
            </a:r>
            <a:r>
              <a:rPr lang="es-ES" sz="2800" dirty="0" smtClean="0"/>
              <a:t>sobredimensionamiento </a:t>
            </a:r>
            <a:r>
              <a:rPr lang="es-ES" sz="2800" dirty="0"/>
              <a:t>necesario para una transformación </a:t>
            </a:r>
            <a:r>
              <a:rPr lang="es-ES" sz="2800" dirty="0" smtClean="0"/>
              <a:t>fiel</a:t>
            </a:r>
            <a:r>
              <a:rPr lang="es-ES" sz="2800" dirty="0"/>
              <a:t>.</a:t>
            </a:r>
          </a:p>
          <a:p>
            <a:pPr algn="just"/>
            <a:r>
              <a:rPr lang="es-ES" sz="2800" dirty="0"/>
              <a:t>La norma IEC 60044-6 clasifica los TC de acuerdo con el </a:t>
            </a:r>
            <a:r>
              <a:rPr lang="es-ES" sz="2800" dirty="0" smtClean="0"/>
              <a:t>rendimiento </a:t>
            </a:r>
            <a:r>
              <a:rPr lang="es-ES" sz="2800" dirty="0"/>
              <a:t>de transitorios (TP) cuando la corriente de </a:t>
            </a:r>
            <a:r>
              <a:rPr lang="es-ES" sz="2800" dirty="0" smtClean="0"/>
              <a:t>cortocircuito </a:t>
            </a:r>
            <a:r>
              <a:rPr lang="es-ES" sz="2800" dirty="0"/>
              <a:t>tiene una desviación de CC que decae </a:t>
            </a:r>
            <a:r>
              <a:rPr lang="es-ES" sz="2800" dirty="0" smtClean="0"/>
              <a:t>exponencialmente</a:t>
            </a:r>
            <a:r>
              <a:rPr lang="es-ES" sz="2800" dirty="0"/>
              <a:t>. Este estándar diferencia cuatro clases de </a:t>
            </a:r>
            <a:r>
              <a:rPr lang="es-ES" sz="2800" dirty="0" smtClean="0"/>
              <a:t>TP </a:t>
            </a:r>
            <a:r>
              <a:rPr lang="es-ES" sz="2800" dirty="0"/>
              <a:t>según el diseño del núcleo del CT</a:t>
            </a:r>
            <a:r>
              <a:rPr lang="es-ES" sz="2800" dirty="0" smtClean="0"/>
              <a:t>.</a:t>
            </a:r>
          </a:p>
          <a:p>
            <a:pPr algn="just"/>
            <a:endParaRPr lang="es-ES" sz="2800" dirty="0"/>
          </a:p>
          <a:p>
            <a:pPr algn="just"/>
            <a:r>
              <a:rPr lang="es-ES" sz="2800" b="1" dirty="0"/>
              <a:t>Clase TPS</a:t>
            </a:r>
          </a:p>
          <a:p>
            <a:pPr algn="just"/>
            <a:r>
              <a:rPr lang="es-ES" sz="2800" dirty="0"/>
              <a:t>La clase TPS es un CT de núcleo </a:t>
            </a:r>
            <a:r>
              <a:rPr lang="es-ES" sz="2800" dirty="0" smtClean="0"/>
              <a:t>de hierro </a:t>
            </a:r>
            <a:r>
              <a:rPr lang="es-ES" sz="2800" dirty="0"/>
              <a:t>cerrado </a:t>
            </a:r>
            <a:r>
              <a:rPr lang="es-ES" sz="2800" dirty="0" smtClean="0"/>
              <a:t>con un flujo de fuga </a:t>
            </a:r>
            <a:r>
              <a:rPr lang="es-ES" sz="2800" dirty="0"/>
              <a:t>pequeño. El </a:t>
            </a:r>
            <a:r>
              <a:rPr lang="es-ES" sz="2800" dirty="0" smtClean="0"/>
              <a:t>comportamiento está definido </a:t>
            </a:r>
            <a:r>
              <a:rPr lang="es-ES" sz="2800" dirty="0"/>
              <a:t>por </a:t>
            </a:r>
            <a:r>
              <a:rPr lang="es-ES" sz="2800" dirty="0" smtClean="0"/>
              <a:t>la curva de </a:t>
            </a:r>
            <a:r>
              <a:rPr lang="es-ES" sz="2800" dirty="0"/>
              <a:t>magnetización (</a:t>
            </a:r>
            <a:r>
              <a:rPr lang="es-ES" sz="2800" dirty="0" smtClean="0"/>
              <a:t>tensión del punto de </a:t>
            </a:r>
            <a:r>
              <a:rPr lang="es-ES" sz="2800" dirty="0"/>
              <a:t>inflexión, </a:t>
            </a:r>
            <a:r>
              <a:rPr lang="es-ES" sz="2800" dirty="0" smtClean="0"/>
              <a:t>corriente </a:t>
            </a:r>
            <a:r>
              <a:rPr lang="es-ES" sz="2800" dirty="0"/>
              <a:t>de magnetización) y la resistencia del devanado </a:t>
            </a:r>
            <a:r>
              <a:rPr lang="es-ES" sz="2800" dirty="0" smtClean="0"/>
              <a:t>secundario</a:t>
            </a:r>
            <a:r>
              <a:rPr lang="es-ES" sz="2800" dirty="0"/>
              <a:t>. Corresponde a la clase X en la norma británica </a:t>
            </a:r>
            <a:r>
              <a:rPr lang="es-ES" sz="2800" dirty="0" smtClean="0"/>
              <a:t>BS3938-1973 </a:t>
            </a:r>
            <a:r>
              <a:rPr lang="es-ES" sz="2800" dirty="0"/>
              <a:t>y la clase PL en la norma australiana </a:t>
            </a:r>
            <a:r>
              <a:rPr lang="es-ES" sz="2800" dirty="0" smtClean="0"/>
              <a:t>AS1675-1986. Está diseñado para su aplicación en esquemas de protección </a:t>
            </a:r>
            <a:r>
              <a:rPr lang="es-ES" sz="2800" dirty="0"/>
              <a:t>diferencial</a:t>
            </a:r>
            <a:r>
              <a:rPr lang="es-ES" sz="2800" dirty="0" smtClean="0"/>
              <a:t>.</a:t>
            </a:r>
          </a:p>
          <a:p>
            <a:pPr algn="just"/>
            <a:endParaRPr lang="es-ES" sz="2800" dirty="0"/>
          </a:p>
          <a:p>
            <a:pPr algn="just"/>
            <a:r>
              <a:rPr lang="es-ES" sz="2800" b="1" dirty="0" smtClean="0"/>
              <a:t>Clase </a:t>
            </a:r>
            <a:r>
              <a:rPr lang="es-ES" sz="2800" b="1" dirty="0"/>
              <a:t>TPX</a:t>
            </a:r>
          </a:p>
          <a:p>
            <a:pPr algn="just"/>
            <a:r>
              <a:rPr lang="es-ES" sz="2800" dirty="0"/>
              <a:t>TPX es un CT de núcleo de hierro cerrado sin limitación de la </a:t>
            </a:r>
            <a:r>
              <a:rPr lang="es-ES" sz="2800" dirty="0" smtClean="0"/>
              <a:t>remanencia </a:t>
            </a:r>
            <a:r>
              <a:rPr lang="es-ES" sz="2800" dirty="0"/>
              <a:t>(sin límite para el flujo remanente).</a:t>
            </a:r>
          </a:p>
          <a:p>
            <a:pPr algn="just"/>
            <a:r>
              <a:rPr lang="es-ES" sz="2800" dirty="0"/>
              <a:t>Esta construcción </a:t>
            </a:r>
            <a:r>
              <a:rPr lang="es-ES" sz="2800" dirty="0" smtClean="0"/>
              <a:t>corresponde a la Clase  P en la IEC60044-1 pero </a:t>
            </a:r>
            <a:r>
              <a:rPr lang="es-ES" sz="2800" dirty="0"/>
              <a:t>TPX especifica adicionalmente el TP</a:t>
            </a:r>
            <a:r>
              <a:rPr lang="es-ES" sz="2800" dirty="0" smtClean="0"/>
              <a:t>.</a:t>
            </a:r>
          </a:p>
          <a:p>
            <a:pPr algn="just"/>
            <a:endParaRPr lang="es-ES" sz="2800" dirty="0"/>
          </a:p>
          <a:p>
            <a:pPr algn="just"/>
            <a:r>
              <a:rPr lang="es-ES" sz="2800" b="1" dirty="0"/>
              <a:t>Clase TPY</a:t>
            </a:r>
          </a:p>
          <a:p>
            <a:pPr algn="just"/>
            <a:r>
              <a:rPr lang="es-ES" sz="2800" dirty="0"/>
              <a:t>Se trata de TC con espacios de aire </a:t>
            </a:r>
            <a:r>
              <a:rPr lang="es-ES" sz="2800" dirty="0" err="1"/>
              <a:t>antiremanencia</a:t>
            </a:r>
            <a:r>
              <a:rPr lang="es-ES" sz="2800" dirty="0"/>
              <a:t> </a:t>
            </a:r>
            <a:r>
              <a:rPr lang="es-ES" sz="2800" dirty="0" smtClean="0"/>
              <a:t>(</a:t>
            </a:r>
            <a:r>
              <a:rPr lang="es-ES" sz="2800" dirty="0"/>
              <a:t>remanencia, 10</a:t>
            </a:r>
            <a:r>
              <a:rPr lang="es-ES" sz="2800" dirty="0" smtClean="0"/>
              <a:t>%). De </a:t>
            </a:r>
            <a:r>
              <a:rPr lang="es-ES" sz="2800" dirty="0"/>
              <a:t>lo contrario, </a:t>
            </a:r>
            <a:r>
              <a:rPr lang="es-ES" sz="2800" dirty="0" smtClean="0"/>
              <a:t>se comportan igual  </a:t>
            </a:r>
            <a:r>
              <a:rPr lang="es-ES" sz="2800" dirty="0"/>
              <a:t>que </a:t>
            </a:r>
            <a:r>
              <a:rPr lang="es-ES" sz="2800" dirty="0" smtClean="0"/>
              <a:t>la </a:t>
            </a:r>
            <a:r>
              <a:rPr lang="es-ES" sz="2800" dirty="0"/>
              <a:t>clase TPX</a:t>
            </a:r>
            <a:r>
              <a:rPr lang="es-ES" sz="2800" dirty="0" smtClean="0"/>
              <a:t>.</a:t>
            </a:r>
          </a:p>
        </p:txBody>
      </p:sp>
    </p:spTree>
    <p:extLst>
      <p:ext uri="{BB962C8B-B14F-4D97-AF65-F5344CB8AC3E}">
        <p14:creationId xmlns:p14="http://schemas.microsoft.com/office/powerpoint/2010/main" val="1277046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11887200" cy="13880723"/>
          </a:xfrm>
          <a:prstGeom prst="rect">
            <a:avLst/>
          </a:prstGeom>
        </p:spPr>
        <p:txBody>
          <a:bodyPr wrap="square">
            <a:spAutoFit/>
          </a:bodyPr>
          <a:lstStyle/>
          <a:p>
            <a:pPr algn="just"/>
            <a:r>
              <a:rPr lang="es-ES" sz="2800" b="1" dirty="0" smtClean="0"/>
              <a:t>Clase </a:t>
            </a:r>
            <a:r>
              <a:rPr lang="es-ES" sz="2800" b="1" dirty="0"/>
              <a:t>TPZ</a:t>
            </a:r>
          </a:p>
          <a:p>
            <a:pPr algn="just"/>
            <a:r>
              <a:rPr lang="es-ES" sz="2800" dirty="0"/>
              <a:t>Los TPZ son TC con un núcleo lineal (la remanencia puede </a:t>
            </a:r>
            <a:r>
              <a:rPr lang="es-ES" sz="2800" dirty="0" smtClean="0"/>
              <a:t>despreciarse</a:t>
            </a:r>
            <a:r>
              <a:rPr lang="es-ES" sz="2800" dirty="0"/>
              <a:t>). La precisión </a:t>
            </a:r>
            <a:r>
              <a:rPr lang="es-ES" sz="2800" dirty="0" smtClean="0"/>
              <a:t>de transformación especificada solo </a:t>
            </a:r>
            <a:r>
              <a:rPr lang="es-ES" sz="2800" dirty="0"/>
              <a:t>se aplica al componente de CA, mientras que la CC que </a:t>
            </a:r>
            <a:r>
              <a:rPr lang="es-ES" sz="2800" dirty="0" smtClean="0"/>
              <a:t>decae </a:t>
            </a:r>
            <a:r>
              <a:rPr lang="es-ES" sz="2800" dirty="0"/>
              <a:t>exponencialmente se reduce radicalmente.</a:t>
            </a:r>
          </a:p>
          <a:p>
            <a:pPr algn="just"/>
            <a:r>
              <a:rPr lang="es-ES" sz="2800" dirty="0"/>
              <a:t>En resumen:</a:t>
            </a:r>
          </a:p>
          <a:p>
            <a:pPr algn="just"/>
            <a:r>
              <a:rPr lang="es-ES" sz="2800" dirty="0"/>
              <a:t>La Selectividad IEC para TP del CT de la siguiente manera: </a:t>
            </a:r>
            <a:endParaRPr lang="es-ES" sz="2800" dirty="0" smtClean="0"/>
          </a:p>
          <a:p>
            <a:pPr algn="just"/>
            <a:endParaRPr lang="es-ES" sz="2800" dirty="0"/>
          </a:p>
          <a:p>
            <a:pPr lvl="2" algn="just"/>
            <a:r>
              <a:rPr lang="es-ES" sz="2800" b="1" dirty="0"/>
              <a:t>o TPS: </a:t>
            </a:r>
            <a:r>
              <a:rPr lang="es-ES" sz="2800" b="1" dirty="0" smtClean="0"/>
              <a:t>Clase X </a:t>
            </a:r>
            <a:r>
              <a:rPr lang="es-ES" sz="2800" b="1" dirty="0"/>
              <a:t>en los </a:t>
            </a:r>
            <a:r>
              <a:rPr lang="es-ES" sz="2800" b="1" dirty="0" smtClean="0"/>
              <a:t>estándares británicos</a:t>
            </a:r>
            <a:endParaRPr lang="es-ES" sz="2800" b="1" dirty="0"/>
          </a:p>
          <a:p>
            <a:pPr lvl="2" algn="just"/>
            <a:r>
              <a:rPr lang="es-ES" sz="2800" b="1" dirty="0"/>
              <a:t>o TPX: </a:t>
            </a:r>
            <a:r>
              <a:rPr lang="es-ES" sz="2800" b="1" dirty="0" smtClean="0"/>
              <a:t>Clase P</a:t>
            </a:r>
            <a:r>
              <a:rPr lang="es-ES" sz="2800" b="1" dirty="0"/>
              <a:t>, sin </a:t>
            </a:r>
            <a:r>
              <a:rPr lang="es-ES" sz="2800" b="1" dirty="0" smtClean="0"/>
              <a:t>límite de remanencia</a:t>
            </a:r>
            <a:endParaRPr lang="es-ES" sz="2800" b="1" dirty="0"/>
          </a:p>
          <a:p>
            <a:pPr lvl="2" algn="just"/>
            <a:r>
              <a:rPr lang="es-ES" sz="2800" b="1" dirty="0"/>
              <a:t>o TPY: Remanencia inferior al 10%, </a:t>
            </a:r>
            <a:r>
              <a:rPr lang="es-ES" sz="2800" b="1" dirty="0" smtClean="0"/>
              <a:t>entrehierro pequeño </a:t>
            </a:r>
            <a:r>
              <a:rPr lang="es-ES" sz="2800" b="1" dirty="0"/>
              <a:t>en el núcleo</a:t>
            </a:r>
          </a:p>
          <a:p>
            <a:pPr lvl="2" algn="just"/>
            <a:r>
              <a:rPr lang="es-ES" sz="2800" b="1" dirty="0"/>
              <a:t>o TPZ: Remanencia </a:t>
            </a:r>
            <a:r>
              <a:rPr lang="es-ES" sz="2800" b="1" dirty="0" smtClean="0"/>
              <a:t>muy baja </a:t>
            </a:r>
            <a:r>
              <a:rPr lang="es-ES" sz="2800" b="1" dirty="0"/>
              <a:t>y puede despreciarse </a:t>
            </a:r>
            <a:endParaRPr lang="es-ES" sz="2800" b="1" dirty="0" smtClean="0"/>
          </a:p>
          <a:p>
            <a:pPr lvl="2" algn="just"/>
            <a:endParaRPr lang="es-ES" sz="2800" b="1" dirty="0"/>
          </a:p>
          <a:p>
            <a:pPr algn="just"/>
            <a:r>
              <a:rPr lang="es-ES" sz="2800" dirty="0" smtClean="0"/>
              <a:t>Un núcleo de entrehierro de acoplador lineal  </a:t>
            </a:r>
            <a:r>
              <a:rPr lang="es-ES" sz="2800" dirty="0"/>
              <a:t>con </a:t>
            </a:r>
            <a:r>
              <a:rPr lang="es-ES" sz="2800" dirty="0" smtClean="0"/>
              <a:t>características lineales se muestra en la Figura 10.9  y  </a:t>
            </a:r>
            <a:r>
              <a:rPr lang="es-ES" sz="2800" dirty="0"/>
              <a:t>se </a:t>
            </a:r>
            <a:r>
              <a:rPr lang="es-ES" sz="2800" dirty="0" smtClean="0"/>
              <a:t>analiza </a:t>
            </a:r>
            <a:r>
              <a:rPr lang="es-ES" sz="2800" dirty="0"/>
              <a:t>en la siguiente sección</a:t>
            </a:r>
            <a:r>
              <a:rPr lang="es-ES" sz="2800" dirty="0" smtClean="0"/>
              <a:t>.</a:t>
            </a:r>
          </a:p>
          <a:p>
            <a:pPr algn="just"/>
            <a:r>
              <a:rPr lang="es-ES" sz="2800" dirty="0" smtClean="0"/>
              <a:t>En </a:t>
            </a:r>
            <a:r>
              <a:rPr lang="es-ES" sz="2800" dirty="0"/>
              <a:t>el acoplador lineal V e </a:t>
            </a:r>
            <a:r>
              <a:rPr lang="es-ES" sz="2800" dirty="0" err="1"/>
              <a:t>Iprimario</a:t>
            </a:r>
            <a:r>
              <a:rPr lang="es-ES" sz="2800" dirty="0"/>
              <a:t> tiene una característica </a:t>
            </a:r>
            <a:r>
              <a:rPr lang="es-ES" sz="2800" dirty="0" smtClean="0"/>
              <a:t>lineal y se </a:t>
            </a:r>
            <a:r>
              <a:rPr lang="es-ES" sz="2800" dirty="0"/>
              <a:t>utilizan en relés diferenciales </a:t>
            </a:r>
            <a:r>
              <a:rPr lang="es-ES" sz="2800" dirty="0" smtClean="0"/>
              <a:t>de  equilibrio </a:t>
            </a:r>
            <a:r>
              <a:rPr lang="es-ES" sz="2800" dirty="0"/>
              <a:t>de </a:t>
            </a:r>
            <a:r>
              <a:rPr lang="es-ES" sz="2800" dirty="0" smtClean="0"/>
              <a:t>tensión </a:t>
            </a:r>
            <a:r>
              <a:rPr lang="es-ES" sz="2800" dirty="0"/>
              <a:t>utilizados en la protección de </a:t>
            </a:r>
            <a:r>
              <a:rPr lang="es-ES" sz="2800" dirty="0" smtClean="0"/>
              <a:t>barras ST.</a:t>
            </a:r>
            <a:endParaRPr lang="es-ES" sz="2800" dirty="0"/>
          </a:p>
          <a:p>
            <a:pPr algn="just"/>
            <a:r>
              <a:rPr lang="es-ES" sz="2800" dirty="0"/>
              <a:t>Como ejemplo, para </a:t>
            </a:r>
            <a:r>
              <a:rPr lang="es-ES" sz="2800" dirty="0" smtClean="0"/>
              <a:t>comparar las clases </a:t>
            </a:r>
            <a:r>
              <a:rPr lang="es-ES" sz="2800" dirty="0"/>
              <a:t>IEC e IEEE de los CT </a:t>
            </a:r>
            <a:r>
              <a:rPr lang="es-ES" sz="2800" dirty="0" smtClean="0"/>
              <a:t>de </a:t>
            </a:r>
            <a:r>
              <a:rPr lang="es-ES" sz="2800" dirty="0"/>
              <a:t>la siguiente manera: 5P20 (IEC) -C 100 (IEEE</a:t>
            </a:r>
            <a:r>
              <a:rPr lang="es-ES" sz="2800" dirty="0" smtClean="0"/>
              <a:t>).</a:t>
            </a:r>
          </a:p>
          <a:p>
            <a:pPr algn="just"/>
            <a:endParaRPr lang="es-ES" sz="2800" dirty="0"/>
          </a:p>
          <a:p>
            <a:pPr algn="just"/>
            <a:r>
              <a:rPr lang="es-ES" sz="2800" b="1" dirty="0" smtClean="0"/>
              <a:t>10.5.6   Transformadores  de  corriente de  </a:t>
            </a:r>
            <a:r>
              <a:rPr lang="es-ES" sz="2800" b="1" dirty="0"/>
              <a:t>acoplador </a:t>
            </a:r>
            <a:r>
              <a:rPr lang="es-ES" sz="2800" b="1" dirty="0" smtClean="0"/>
              <a:t>lineal</a:t>
            </a:r>
          </a:p>
          <a:p>
            <a:pPr algn="just"/>
            <a:endParaRPr lang="es-ES" sz="2800" dirty="0"/>
          </a:p>
          <a:p>
            <a:pPr algn="just"/>
            <a:r>
              <a:rPr lang="es-ES" sz="2800" dirty="0" smtClean="0"/>
              <a:t>Los TC de acoplador lineal tienen un núcleo de aire y características </a:t>
            </a:r>
            <a:r>
              <a:rPr lang="es-ES" sz="2800" dirty="0"/>
              <a:t>lineales como se muestra en la Figura 10.10</a:t>
            </a:r>
            <a:r>
              <a:rPr lang="es-ES" sz="2800" dirty="0" smtClean="0"/>
              <a:t>.</a:t>
            </a:r>
          </a:p>
          <a:p>
            <a:pPr algn="just"/>
            <a:r>
              <a:rPr lang="es-ES" sz="2800" dirty="0" smtClean="0"/>
              <a:t>Produce </a:t>
            </a:r>
            <a:r>
              <a:rPr lang="es-ES" sz="2800" dirty="0"/>
              <a:t>una </a:t>
            </a:r>
            <a:r>
              <a:rPr lang="es-ES" sz="2800" dirty="0" smtClean="0"/>
              <a:t>tensión que </a:t>
            </a:r>
            <a:r>
              <a:rPr lang="es-ES" sz="2800" dirty="0"/>
              <a:t>es </a:t>
            </a:r>
            <a:r>
              <a:rPr lang="es-ES" sz="2800" dirty="0" smtClean="0"/>
              <a:t>proporcional a </a:t>
            </a:r>
            <a:r>
              <a:rPr lang="es-ES" sz="2800" dirty="0"/>
              <a:t>la corriente </a:t>
            </a:r>
            <a:r>
              <a:rPr lang="es-ES" sz="2800" dirty="0" smtClean="0"/>
              <a:t>primaria </a:t>
            </a:r>
            <a:r>
              <a:rPr lang="es-ES" sz="2800" dirty="0"/>
              <a:t>del TC y se puede utilizar en relés diferenciales de </a:t>
            </a:r>
            <a:r>
              <a:rPr lang="es-ES" sz="2800" dirty="0" smtClean="0"/>
              <a:t>tensión </a:t>
            </a:r>
            <a:r>
              <a:rPr lang="es-ES" sz="2800" dirty="0"/>
              <a:t>de protección de barras. </a:t>
            </a:r>
            <a:r>
              <a:rPr lang="es-ES" sz="2800" dirty="0" smtClean="0"/>
              <a:t>La principal ventaja de estos </a:t>
            </a:r>
            <a:r>
              <a:rPr lang="es-ES" sz="2800" dirty="0"/>
              <a:t>TC es que evitan una región operativa saturada. </a:t>
            </a:r>
          </a:p>
          <a:p>
            <a:pPr algn="just"/>
            <a:r>
              <a:rPr lang="es-ES" sz="2800" dirty="0"/>
              <a:t>Cuando estos TC tienen un pequeño </a:t>
            </a:r>
            <a:r>
              <a:rPr lang="es-ES" sz="2800" dirty="0" smtClean="0"/>
              <a:t>entrehierro </a:t>
            </a:r>
            <a:r>
              <a:rPr lang="es-ES" sz="2800" dirty="0"/>
              <a:t>en un </a:t>
            </a:r>
            <a:r>
              <a:rPr lang="es-ES" sz="2800" dirty="0" smtClean="0"/>
              <a:t>núcleo </a:t>
            </a:r>
            <a:r>
              <a:rPr lang="es-ES" sz="2800" dirty="0"/>
              <a:t>de hierro, se les conoce como </a:t>
            </a:r>
            <a:r>
              <a:rPr lang="es-ES" sz="2800" dirty="0" err="1"/>
              <a:t>transactores</a:t>
            </a:r>
            <a:r>
              <a:rPr lang="es-ES" sz="2800" dirty="0" smtClean="0"/>
              <a:t>.</a:t>
            </a:r>
          </a:p>
          <a:p>
            <a:pPr algn="just"/>
            <a:endParaRPr lang="es-ES" sz="2800" dirty="0" smtClean="0"/>
          </a:p>
          <a:p>
            <a:pPr algn="just"/>
            <a:endParaRPr lang="es-ES" sz="2800" dirty="0" smtClean="0"/>
          </a:p>
        </p:txBody>
      </p:sp>
      <p:sp>
        <p:nvSpPr>
          <p:cNvPr id="3" name="Rectángulo 2"/>
          <p:cNvSpPr/>
          <p:nvPr/>
        </p:nvSpPr>
        <p:spPr>
          <a:xfrm>
            <a:off x="12991721" y="4961350"/>
            <a:ext cx="9500358" cy="523220"/>
          </a:xfrm>
          <a:prstGeom prst="rect">
            <a:avLst/>
          </a:prstGeom>
        </p:spPr>
        <p:txBody>
          <a:bodyPr wrap="none">
            <a:spAutoFit/>
          </a:bodyPr>
          <a:lstStyle/>
          <a:p>
            <a:pPr algn="ctr"/>
            <a:r>
              <a:rPr lang="es-ES" sz="2800" b="1" dirty="0"/>
              <a:t>FIGURA 10.9 Transformador de  corriente  de  acoplador lineal.</a:t>
            </a:r>
          </a:p>
        </p:txBody>
      </p:sp>
      <p:sp>
        <p:nvSpPr>
          <p:cNvPr id="4" name="Rectángulo 3"/>
          <p:cNvSpPr/>
          <p:nvPr/>
        </p:nvSpPr>
        <p:spPr>
          <a:xfrm>
            <a:off x="12700000" y="12200351"/>
            <a:ext cx="10946120" cy="954107"/>
          </a:xfrm>
          <a:prstGeom prst="rect">
            <a:avLst/>
          </a:prstGeom>
        </p:spPr>
        <p:txBody>
          <a:bodyPr wrap="square">
            <a:spAutoFit/>
          </a:bodyPr>
          <a:lstStyle/>
          <a:p>
            <a:pPr algn="ctr"/>
            <a:r>
              <a:rPr lang="es-ES" sz="2800" b="1" dirty="0"/>
              <a:t>FIGURA 10.10  Transformador  de  corriente  de  acoplador lineal (CT) versus CT normal.</a:t>
            </a:r>
          </a:p>
        </p:txBody>
      </p:sp>
      <p:pic>
        <p:nvPicPr>
          <p:cNvPr id="5" name="Imagen 4"/>
          <p:cNvPicPr>
            <a:picLocks noChangeAspect="1"/>
          </p:cNvPicPr>
          <p:nvPr/>
        </p:nvPicPr>
        <p:blipFill>
          <a:blip r:embed="rId2"/>
          <a:stretch>
            <a:fillRect/>
          </a:stretch>
        </p:blipFill>
        <p:spPr>
          <a:xfrm>
            <a:off x="15176500" y="1673224"/>
            <a:ext cx="5130800" cy="3051176"/>
          </a:xfrm>
          <a:prstGeom prst="rect">
            <a:avLst/>
          </a:prstGeom>
        </p:spPr>
      </p:pic>
      <p:pic>
        <p:nvPicPr>
          <p:cNvPr id="6" name="Imagen 5"/>
          <p:cNvPicPr>
            <a:picLocks noChangeAspect="1"/>
          </p:cNvPicPr>
          <p:nvPr/>
        </p:nvPicPr>
        <p:blipFill>
          <a:blip r:embed="rId3"/>
          <a:stretch>
            <a:fillRect/>
          </a:stretch>
        </p:blipFill>
        <p:spPr>
          <a:xfrm>
            <a:off x="14833600" y="6680201"/>
            <a:ext cx="5816600" cy="5283200"/>
          </a:xfrm>
          <a:prstGeom prst="rect">
            <a:avLst/>
          </a:prstGeom>
        </p:spPr>
      </p:pic>
    </p:spTree>
    <p:extLst>
      <p:ext uri="{BB962C8B-B14F-4D97-AF65-F5344CB8AC3E}">
        <p14:creationId xmlns:p14="http://schemas.microsoft.com/office/powerpoint/2010/main" val="4082710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10490200" cy="6124754"/>
          </a:xfrm>
          <a:prstGeom prst="rect">
            <a:avLst/>
          </a:prstGeom>
        </p:spPr>
        <p:txBody>
          <a:bodyPr wrap="square">
            <a:spAutoFit/>
          </a:bodyPr>
          <a:lstStyle/>
          <a:p>
            <a:pPr algn="just"/>
            <a:r>
              <a:rPr lang="es-ES" sz="2800" b="1" dirty="0" smtClean="0"/>
              <a:t>10.6    CONEXIONES   DE   TRANSFORMADORES    DE CORRIENTE</a:t>
            </a:r>
          </a:p>
          <a:p>
            <a:pPr algn="just"/>
            <a:endParaRPr lang="es-ES" sz="2800" dirty="0" smtClean="0"/>
          </a:p>
          <a:p>
            <a:pPr algn="just"/>
            <a:r>
              <a:rPr lang="es-ES" sz="2800" dirty="0" smtClean="0"/>
              <a:t>Los TC conectados en estrella se muestran en la Figura 10.11.</a:t>
            </a:r>
          </a:p>
          <a:p>
            <a:pPr algn="just"/>
            <a:r>
              <a:rPr lang="es-ES" sz="2800" dirty="0" smtClean="0"/>
              <a:t>Los TC conectados en triángulo se muestran en la Figura 10.12.</a:t>
            </a:r>
          </a:p>
          <a:p>
            <a:pPr algn="just"/>
            <a:endParaRPr lang="es-ES" sz="2800" dirty="0" smtClean="0"/>
          </a:p>
          <a:p>
            <a:pPr algn="just"/>
            <a:r>
              <a:rPr lang="es-ES" sz="2800" b="1" dirty="0" smtClean="0"/>
              <a:t>10.7  PUNTO  DE CODO DEL TRANSFORMADOR   DE CORRIENTE</a:t>
            </a:r>
          </a:p>
          <a:p>
            <a:pPr algn="just"/>
            <a:endParaRPr lang="es-ES" sz="2800" dirty="0" smtClean="0"/>
          </a:p>
          <a:p>
            <a:pPr algn="just"/>
            <a:r>
              <a:rPr lang="es-ES" sz="2800" dirty="0" smtClean="0"/>
              <a:t>La norma IEC especifica el punto de inflexión como la sección transversal de continuación de las dos  secciones lineales de la curva del CT (ver Figura </a:t>
            </a:r>
            <a:r>
              <a:rPr lang="es-ES" sz="2800" dirty="0"/>
              <a:t>10.13). El método ANSI/IEEE para determinar el punto de  </a:t>
            </a:r>
            <a:r>
              <a:rPr lang="es-ES" sz="2800" dirty="0" smtClean="0"/>
              <a:t>inflexión en </a:t>
            </a:r>
            <a:r>
              <a:rPr lang="es-ES" sz="2800" dirty="0"/>
              <a:t>la curva es calcular el punto donde la tangente a la curva </a:t>
            </a:r>
            <a:r>
              <a:rPr lang="es-ES" sz="2800" dirty="0" smtClean="0"/>
              <a:t>está </a:t>
            </a:r>
            <a:r>
              <a:rPr lang="es-ES" sz="2800" dirty="0"/>
              <a:t>a 45 grados de la abscisa (ver Figura 10.14).</a:t>
            </a:r>
            <a:endParaRPr lang="es-ES" sz="2800" dirty="0" smtClean="0"/>
          </a:p>
          <a:p>
            <a:pPr algn="just"/>
            <a:endParaRPr lang="es-ES" sz="2800" dirty="0" smtClean="0"/>
          </a:p>
          <a:p>
            <a:pPr algn="just"/>
            <a:endParaRPr lang="es-ES" sz="2800" dirty="0" smtClean="0"/>
          </a:p>
        </p:txBody>
      </p:sp>
      <p:pic>
        <p:nvPicPr>
          <p:cNvPr id="3" name="Imagen 2"/>
          <p:cNvPicPr>
            <a:picLocks noChangeAspect="1"/>
          </p:cNvPicPr>
          <p:nvPr/>
        </p:nvPicPr>
        <p:blipFill>
          <a:blip r:embed="rId2"/>
          <a:stretch>
            <a:fillRect/>
          </a:stretch>
        </p:blipFill>
        <p:spPr>
          <a:xfrm>
            <a:off x="12446000" y="297024"/>
            <a:ext cx="11150600" cy="5547418"/>
          </a:xfrm>
          <a:prstGeom prst="rect">
            <a:avLst/>
          </a:prstGeom>
        </p:spPr>
      </p:pic>
      <p:sp>
        <p:nvSpPr>
          <p:cNvPr id="4" name="Rectángulo 3"/>
          <p:cNvSpPr/>
          <p:nvPr/>
        </p:nvSpPr>
        <p:spPr>
          <a:xfrm>
            <a:off x="11696700" y="5844442"/>
            <a:ext cx="12077700" cy="523220"/>
          </a:xfrm>
          <a:prstGeom prst="rect">
            <a:avLst/>
          </a:prstGeom>
        </p:spPr>
        <p:txBody>
          <a:bodyPr>
            <a:spAutoFit/>
          </a:bodyPr>
          <a:lstStyle/>
          <a:p>
            <a:pPr algn="ctr"/>
            <a:r>
              <a:rPr lang="es-ES" sz="2800" b="1" dirty="0"/>
              <a:t>FIGURA 10.11 Transformadores de corriente conectados en estrella.</a:t>
            </a:r>
          </a:p>
        </p:txBody>
      </p:sp>
      <p:pic>
        <p:nvPicPr>
          <p:cNvPr id="5" name="Imagen 4"/>
          <p:cNvPicPr>
            <a:picLocks noChangeAspect="1"/>
          </p:cNvPicPr>
          <p:nvPr/>
        </p:nvPicPr>
        <p:blipFill>
          <a:blip r:embed="rId3"/>
          <a:stretch>
            <a:fillRect/>
          </a:stretch>
        </p:blipFill>
        <p:spPr>
          <a:xfrm>
            <a:off x="533400" y="5844441"/>
            <a:ext cx="10985500" cy="6407793"/>
          </a:xfrm>
          <a:prstGeom prst="rect">
            <a:avLst/>
          </a:prstGeom>
        </p:spPr>
      </p:pic>
      <p:sp>
        <p:nvSpPr>
          <p:cNvPr id="7" name="Rectángulo 6"/>
          <p:cNvSpPr/>
          <p:nvPr/>
        </p:nvSpPr>
        <p:spPr>
          <a:xfrm>
            <a:off x="1193800" y="12252235"/>
            <a:ext cx="9169400" cy="954107"/>
          </a:xfrm>
          <a:prstGeom prst="rect">
            <a:avLst/>
          </a:prstGeom>
        </p:spPr>
        <p:txBody>
          <a:bodyPr wrap="square">
            <a:spAutoFit/>
          </a:bodyPr>
          <a:lstStyle/>
          <a:p>
            <a:pPr algn="ctr"/>
            <a:r>
              <a:rPr lang="es-ES" sz="2800" b="1" dirty="0"/>
              <a:t>FIGURA 10.12 Transformadores de corriente conectados en triángulo.</a:t>
            </a:r>
          </a:p>
        </p:txBody>
      </p:sp>
      <p:sp>
        <p:nvSpPr>
          <p:cNvPr id="8" name="Rectángulo 7"/>
          <p:cNvSpPr/>
          <p:nvPr/>
        </p:nvSpPr>
        <p:spPr>
          <a:xfrm>
            <a:off x="11207750" y="12729288"/>
            <a:ext cx="12077700" cy="523220"/>
          </a:xfrm>
          <a:prstGeom prst="rect">
            <a:avLst/>
          </a:prstGeom>
        </p:spPr>
        <p:txBody>
          <a:bodyPr>
            <a:spAutoFit/>
          </a:bodyPr>
          <a:lstStyle/>
          <a:p>
            <a:pPr algn="ctr"/>
            <a:r>
              <a:rPr lang="es-ES" sz="2800" b="1" dirty="0"/>
              <a:t>FIGURA  10.13  Curva  de  excitación  del  transformador  de corriente.</a:t>
            </a:r>
          </a:p>
        </p:txBody>
      </p:sp>
      <p:pic>
        <p:nvPicPr>
          <p:cNvPr id="9" name="Imagen 8"/>
          <p:cNvPicPr>
            <a:picLocks noChangeAspect="1"/>
          </p:cNvPicPr>
          <p:nvPr/>
        </p:nvPicPr>
        <p:blipFill>
          <a:blip r:embed="rId4"/>
          <a:stretch>
            <a:fillRect/>
          </a:stretch>
        </p:blipFill>
        <p:spPr>
          <a:xfrm>
            <a:off x="13106400" y="6321495"/>
            <a:ext cx="8280400" cy="6407793"/>
          </a:xfrm>
          <a:prstGeom prst="rect">
            <a:avLst/>
          </a:prstGeom>
        </p:spPr>
      </p:pic>
    </p:spTree>
    <p:extLst>
      <p:ext uri="{BB962C8B-B14F-4D97-AF65-F5344CB8AC3E}">
        <p14:creationId xmlns:p14="http://schemas.microsoft.com/office/powerpoint/2010/main" val="2104098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1701"/>
          <a:stretch/>
        </p:blipFill>
        <p:spPr>
          <a:xfrm>
            <a:off x="6578600" y="2768600"/>
            <a:ext cx="11252200" cy="7848600"/>
          </a:xfrm>
          <a:prstGeom prst="rect">
            <a:avLst/>
          </a:prstGeom>
        </p:spPr>
      </p:pic>
      <p:sp>
        <p:nvSpPr>
          <p:cNvPr id="3" name="Rectángulo 2"/>
          <p:cNvSpPr/>
          <p:nvPr/>
        </p:nvSpPr>
        <p:spPr>
          <a:xfrm>
            <a:off x="6165850" y="11188834"/>
            <a:ext cx="12077700" cy="954107"/>
          </a:xfrm>
          <a:prstGeom prst="rect">
            <a:avLst/>
          </a:prstGeom>
        </p:spPr>
        <p:txBody>
          <a:bodyPr>
            <a:spAutoFit/>
          </a:bodyPr>
          <a:lstStyle/>
          <a:p>
            <a:pPr algn="ctr"/>
            <a:r>
              <a:rPr lang="es-ES" sz="2800" b="1" dirty="0"/>
              <a:t>FIGURA 10.14 Métodos para determinar la tensión del punto </a:t>
            </a:r>
          </a:p>
          <a:p>
            <a:pPr algn="ctr"/>
            <a:r>
              <a:rPr lang="es-ES" sz="2800" b="1" dirty="0"/>
              <a:t>de inflexión según los métodos ANSI/IEEE e IEC.</a:t>
            </a:r>
          </a:p>
        </p:txBody>
      </p:sp>
    </p:spTree>
    <p:extLst>
      <p:ext uri="{BB962C8B-B14F-4D97-AF65-F5344CB8AC3E}">
        <p14:creationId xmlns:p14="http://schemas.microsoft.com/office/powerpoint/2010/main" val="1214193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12192000" cy="13018949"/>
          </a:xfrm>
          <a:prstGeom prst="rect">
            <a:avLst/>
          </a:prstGeom>
        </p:spPr>
        <p:txBody>
          <a:bodyPr wrap="square">
            <a:spAutoFit/>
          </a:bodyPr>
          <a:lstStyle/>
          <a:p>
            <a:pPr algn="just"/>
            <a:r>
              <a:rPr lang="es-ES" sz="2800" b="1" dirty="0" smtClean="0"/>
              <a:t>10.8  TRANSFORMADORES DE TENSIÓN Y CORRIENTE ÓPTICOS</a:t>
            </a:r>
          </a:p>
          <a:p>
            <a:pPr algn="just"/>
            <a:endParaRPr lang="es-ES" sz="2800" dirty="0" smtClean="0"/>
          </a:p>
          <a:p>
            <a:pPr algn="just"/>
            <a:r>
              <a:rPr lang="es-ES" sz="2800" dirty="0" smtClean="0"/>
              <a:t>Se introdujo  una nueva tecnología óptica dentro de las subestaciones  para  reemplazar  los   transformadores   de corriente y tensión convencionales (CT y VT). La ventaja de esta tecnología es que hará que los nuevos dispositivos sean  simples,  compactos  y  reduzca  el    efecto    de </a:t>
            </a:r>
            <a:r>
              <a:rPr lang="es-ES" sz="2800" dirty="0" err="1" smtClean="0"/>
              <a:t>ferroresonancia</a:t>
            </a:r>
            <a:r>
              <a:rPr lang="es-ES" sz="2800" dirty="0" smtClean="0"/>
              <a:t> asociado con  uno convencional. También da una conexión  directa  digitalmente  al  sistema  de protección  y  automatización  de  la  subestación.    El transformador de corriente y tensión ópticos (OCT y OVT). </a:t>
            </a:r>
          </a:p>
          <a:p>
            <a:pPr algn="just"/>
            <a:r>
              <a:rPr lang="es-ES" sz="2800" dirty="0" smtClean="0"/>
              <a:t>Estos transformadores se utilizan en subestaciones que permiten una conexión directa de los transductores a la red de comunicación de la subestación a través de IEC 61850.</a:t>
            </a:r>
          </a:p>
          <a:p>
            <a:pPr algn="just"/>
            <a:endParaRPr lang="es-ES" sz="2800" dirty="0" smtClean="0"/>
          </a:p>
          <a:p>
            <a:pPr algn="just"/>
            <a:r>
              <a:rPr lang="es-ES" sz="2800" b="1" dirty="0" smtClean="0"/>
              <a:t>10.8.1 Ventajas de los instrumentos ópticos</a:t>
            </a:r>
          </a:p>
          <a:p>
            <a:pPr algn="just"/>
            <a:endParaRPr lang="es-ES" sz="2800" dirty="0" smtClean="0"/>
          </a:p>
          <a:p>
            <a:pPr algn="just"/>
            <a:r>
              <a:rPr lang="es-ES" sz="2800" dirty="0" smtClean="0"/>
              <a:t>Los TC ópticos de alta tensión (Figura  10.15)  proporcionan varios beneficios sobre los TC y VT convencionales:</a:t>
            </a:r>
          </a:p>
          <a:p>
            <a:pPr algn="just"/>
            <a:endParaRPr lang="es-ES" sz="2800" dirty="0" smtClean="0"/>
          </a:p>
          <a:p>
            <a:pPr marL="1366114" lvl="1" indent="-457200" algn="just">
              <a:buFont typeface="Wingdings" panose="05000000000000000000" pitchFamily="2" charset="2"/>
              <a:buChar char="q"/>
            </a:pPr>
            <a:r>
              <a:rPr lang="es-ES" sz="2800" dirty="0" smtClean="0"/>
              <a:t> Mejor precisión: la precisión de la medición es mejor en instrumentos ópticos.</a:t>
            </a:r>
          </a:p>
          <a:p>
            <a:pPr marL="1366114" lvl="1" indent="-457200" algn="just">
              <a:buFont typeface="Wingdings" panose="05000000000000000000" pitchFamily="2" charset="2"/>
              <a:buChar char="q"/>
            </a:pPr>
            <a:r>
              <a:rPr lang="es-ES" sz="2800" dirty="0" smtClean="0"/>
              <a:t> Ancho de banda de salida: El ancho de banda de los instrumentos ópticos es más amplio que el convencional.</a:t>
            </a:r>
          </a:p>
          <a:p>
            <a:pPr marL="1366114" lvl="1" indent="-457200" algn="just">
              <a:buFont typeface="Wingdings" panose="05000000000000000000" pitchFamily="2" charset="2"/>
              <a:buChar char="q"/>
            </a:pPr>
            <a:r>
              <a:rPr lang="es-ES" sz="2800" dirty="0" smtClean="0"/>
              <a:t> Equipo combinado: una unidad compacta incluye tanto el CT como el VT. Respetuoso con el medio ambiente: no hay peligro de circuito abierto para el devanado secundario del TC o riesgos de resonancia ferro.</a:t>
            </a:r>
          </a:p>
          <a:p>
            <a:pPr marL="1366114" lvl="1" indent="-457200" algn="just">
              <a:buFont typeface="Wingdings" panose="05000000000000000000" pitchFamily="2" charset="2"/>
              <a:buChar char="q"/>
            </a:pPr>
            <a:r>
              <a:rPr lang="es-ES" sz="2800" dirty="0" smtClean="0"/>
              <a:t> Aplicaciones: como un OCT utiliza luz para medir el campo magnético que rodea un conductor portador de corriente, una medida óptica de corriente tiene la capacidad de medir corrientes de falla superiores a 400 </a:t>
            </a:r>
            <a:r>
              <a:rPr lang="es-ES" sz="2800" dirty="0" err="1" smtClean="0"/>
              <a:t>kA</a:t>
            </a:r>
            <a:r>
              <a:rPr lang="es-ES" sz="2800" dirty="0" smtClean="0"/>
              <a:t> pico. Además, las corrientes de CA y CC se pueden medir con este nivel de precisión.</a:t>
            </a:r>
          </a:p>
        </p:txBody>
      </p:sp>
      <p:pic>
        <p:nvPicPr>
          <p:cNvPr id="6" name="Imagen 5"/>
          <p:cNvPicPr>
            <a:picLocks noChangeAspect="1"/>
          </p:cNvPicPr>
          <p:nvPr/>
        </p:nvPicPr>
        <p:blipFill>
          <a:blip r:embed="rId2"/>
          <a:stretch>
            <a:fillRect/>
          </a:stretch>
        </p:blipFill>
        <p:spPr>
          <a:xfrm>
            <a:off x="12903200" y="2667001"/>
            <a:ext cx="10642600" cy="8407400"/>
          </a:xfrm>
          <a:prstGeom prst="rect">
            <a:avLst/>
          </a:prstGeom>
        </p:spPr>
      </p:pic>
      <p:sp>
        <p:nvSpPr>
          <p:cNvPr id="7" name="Rectángulo 6"/>
          <p:cNvSpPr/>
          <p:nvPr/>
        </p:nvSpPr>
        <p:spPr>
          <a:xfrm>
            <a:off x="12725400" y="11261636"/>
            <a:ext cx="12077700" cy="523220"/>
          </a:xfrm>
          <a:prstGeom prst="rect">
            <a:avLst/>
          </a:prstGeom>
        </p:spPr>
        <p:txBody>
          <a:bodyPr>
            <a:spAutoFit/>
          </a:bodyPr>
          <a:lstStyle/>
          <a:p>
            <a:pPr algn="ctr"/>
            <a:r>
              <a:rPr lang="es-ES" sz="2800" b="1" dirty="0"/>
              <a:t>FIGURA 10.15  Transformador de corriente óptico de alta tensión.</a:t>
            </a:r>
          </a:p>
        </p:txBody>
      </p:sp>
    </p:spTree>
    <p:extLst>
      <p:ext uri="{BB962C8B-B14F-4D97-AF65-F5344CB8AC3E}">
        <p14:creationId xmlns:p14="http://schemas.microsoft.com/office/powerpoint/2010/main" val="978348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1726287"/>
          </a:xfrm>
          <a:prstGeom prst="rect">
            <a:avLst/>
          </a:prstGeom>
        </p:spPr>
        <p:txBody>
          <a:bodyPr wrap="square">
            <a:spAutoFit/>
          </a:bodyPr>
          <a:lstStyle/>
          <a:p>
            <a:pPr algn="just"/>
            <a:r>
              <a:rPr lang="es-ES" sz="2800" b="1" dirty="0" smtClean="0"/>
              <a:t>10.9 PRUEBAS   DE   PUESTA   EN   MARCHA   DEL TRANSFORMADOR DE CORRIENTE</a:t>
            </a:r>
          </a:p>
          <a:p>
            <a:pPr algn="just"/>
            <a:r>
              <a:rPr lang="es-ES" sz="2800" b="1" dirty="0" smtClean="0"/>
              <a:t>10.9.1  Comprobaciones visuales</a:t>
            </a:r>
          </a:p>
          <a:p>
            <a:pPr algn="just"/>
            <a:endParaRPr lang="es-ES" sz="2800" dirty="0" smtClean="0"/>
          </a:p>
          <a:p>
            <a:pPr algn="just"/>
            <a:r>
              <a:rPr lang="es-ES" sz="2800" dirty="0" smtClean="0"/>
              <a:t>Deben realizarse las siguientes comprobaciones visuales:</a:t>
            </a:r>
          </a:p>
          <a:p>
            <a:pPr marL="1423264" lvl="1" indent="-514350" algn="just">
              <a:buFont typeface="+mj-lt"/>
              <a:buAutoNum type="arabicPeriod"/>
            </a:pPr>
            <a:r>
              <a:rPr lang="es-ES" sz="2800" dirty="0" smtClean="0"/>
              <a:t> </a:t>
            </a:r>
            <a:r>
              <a:rPr lang="es-ES" sz="2800" b="1" dirty="0" smtClean="0"/>
              <a:t>Verificar que los valores nominales en la placa de identificación del CT sean las indicadas en los dibujos y especificaciones aprobados.</a:t>
            </a:r>
          </a:p>
          <a:p>
            <a:pPr marL="1423264" lvl="1" indent="-514350" algn="just">
              <a:buFont typeface="+mj-lt"/>
              <a:buAutoNum type="arabicPeriod"/>
            </a:pPr>
            <a:r>
              <a:rPr lang="es-ES" sz="2800" b="1" dirty="0" smtClean="0"/>
              <a:t> Inspeccionar el CT mecánicamente en barraca de daños o defectos.3. Verificar que las conexiones del TC sean las indicadas en los dibujos esquemáticos.</a:t>
            </a:r>
          </a:p>
          <a:p>
            <a:pPr marL="1423264" lvl="1" indent="-514350" algn="just">
              <a:buFont typeface="+mj-lt"/>
              <a:buAutoNum type="arabicPeriod"/>
            </a:pPr>
            <a:r>
              <a:rPr lang="es-ES" sz="2800" b="1" dirty="0" smtClean="0"/>
              <a:t> Verificar la holgura entre los circuitos primarios y los circuitos secundarios en el CT, especialmente si hay CT con aislación de gas.</a:t>
            </a:r>
          </a:p>
          <a:p>
            <a:pPr marL="1423264" lvl="1" indent="-514350" algn="just">
              <a:buFont typeface="+mj-lt"/>
              <a:buAutoNum type="arabicPeriod"/>
            </a:pPr>
            <a:r>
              <a:rPr lang="es-ES" sz="2800" b="1" dirty="0" smtClean="0"/>
              <a:t> Verificar la estanqueidad de las terminaciones secundarias de todos los TC en los paneles del cubículo de control local (LCC), en los paneles de relés y en los paneles de medición.</a:t>
            </a:r>
          </a:p>
          <a:p>
            <a:pPr marL="1423264" lvl="1" indent="-514350" algn="just">
              <a:buFont typeface="+mj-lt"/>
              <a:buAutoNum type="arabicPeriod"/>
            </a:pPr>
            <a:r>
              <a:rPr lang="es-ES" sz="2800" b="1" dirty="0" smtClean="0"/>
              <a:t>Verificar que el CT esté conectado a tierra en un solo punto en los paneles LCC o en los paneles de protección según los dibujos.</a:t>
            </a:r>
          </a:p>
          <a:p>
            <a:pPr marL="1423264" lvl="1" indent="-514350" algn="just">
              <a:buFont typeface="+mj-lt"/>
              <a:buAutoNum type="arabicPeriod"/>
            </a:pPr>
            <a:r>
              <a:rPr lang="es-ES" sz="2800" b="1" dirty="0" smtClean="0"/>
              <a:t>Verificar que el CT tenga los bloques de terminales de cortocircuito correctos y que el cable de tierra tenga el área de sección transversal correcta.</a:t>
            </a:r>
          </a:p>
          <a:p>
            <a:pPr algn="just"/>
            <a:endParaRPr lang="es-ES" sz="2800" dirty="0" smtClean="0"/>
          </a:p>
          <a:p>
            <a:pPr algn="just"/>
            <a:r>
              <a:rPr lang="es-ES" sz="2800" b="1" dirty="0" smtClean="0"/>
              <a:t>10.9.2 Puesta en servicio de pruebas eléctricas</a:t>
            </a:r>
          </a:p>
          <a:p>
            <a:pPr algn="just"/>
            <a:endParaRPr lang="es-ES" sz="2800" dirty="0" smtClean="0"/>
          </a:p>
          <a:p>
            <a:pPr algn="just"/>
            <a:r>
              <a:rPr lang="es-ES" sz="2800" dirty="0" smtClean="0"/>
              <a:t>Deben realizarse las siguientes pruebas eléctricas.</a:t>
            </a:r>
          </a:p>
          <a:p>
            <a:pPr algn="just"/>
            <a:endParaRPr lang="es-ES" sz="2800" b="1" dirty="0" smtClean="0"/>
          </a:p>
          <a:p>
            <a:pPr algn="just"/>
            <a:r>
              <a:rPr lang="es-ES" sz="2800" b="1" dirty="0" smtClean="0"/>
              <a:t>10.9.2.1 Prueba de resistencia de aislación</a:t>
            </a:r>
          </a:p>
          <a:p>
            <a:pPr algn="just"/>
            <a:endParaRPr lang="es-ES" sz="2800" dirty="0" smtClean="0"/>
          </a:p>
          <a:p>
            <a:pPr algn="just"/>
            <a:r>
              <a:rPr lang="es-ES" sz="2800" dirty="0" smtClean="0"/>
              <a:t>Esta prueba se realiza a tierra del CT y el cableado a 1000 V CC. También deben realizarse pruebas de resistencia de aislación y pruebas de resistencia dieléctrica en el devanado primario con  el devanado secundario conectado a tierra. La tensión se aplicará de la siguiente manera:</a:t>
            </a:r>
          </a:p>
          <a:p>
            <a:pPr marL="2275027" lvl="2" indent="-457200" algn="just">
              <a:buFont typeface="Arial" panose="020B0604020202020204" pitchFamily="34" charset="0"/>
              <a:buChar char="•"/>
            </a:pPr>
            <a:r>
              <a:rPr lang="es-ES" sz="2800" b="1" dirty="0" smtClean="0"/>
              <a:t>-  Entre primario y secundario conectado a tierra.</a:t>
            </a:r>
          </a:p>
          <a:p>
            <a:pPr marL="2275027" lvl="2" indent="-457200" algn="just">
              <a:buFont typeface="Arial" panose="020B0604020202020204" pitchFamily="34" charset="0"/>
              <a:buChar char="•"/>
            </a:pPr>
            <a:r>
              <a:rPr lang="es-ES" sz="2800" b="1" dirty="0" smtClean="0"/>
              <a:t>-  Entre secundario a primario conectado a tierra.</a:t>
            </a:r>
          </a:p>
          <a:p>
            <a:pPr marL="2275027" lvl="2" indent="-457200" algn="just">
              <a:buFont typeface="Arial" panose="020B0604020202020204" pitchFamily="34" charset="0"/>
              <a:buChar char="•"/>
            </a:pPr>
            <a:r>
              <a:rPr lang="es-ES" sz="2800" b="1" dirty="0" smtClean="0"/>
              <a:t>-  Entre núcleos secundarios a núcleos si el CT  tiene núcleos diferentes.</a:t>
            </a:r>
          </a:p>
          <a:p>
            <a:pPr algn="just"/>
            <a:r>
              <a:rPr lang="es-ES" sz="2800" dirty="0" smtClean="0"/>
              <a:t>Con una tensión de 1000 V CC aplicado durante 30 s primero, luego hasta 60 s como se mencionó anteriormente; investigue cualquier medida de menos de 100 </a:t>
            </a:r>
            <a:r>
              <a:rPr lang="es-ES" sz="2800" dirty="0" err="1" smtClean="0"/>
              <a:t>Mohms</a:t>
            </a:r>
            <a:r>
              <a:rPr lang="es-ES" sz="2800" dirty="0" smtClean="0"/>
              <a:t>.</a:t>
            </a:r>
          </a:p>
          <a:p>
            <a:pPr algn="just"/>
            <a:r>
              <a:rPr lang="es-ES" sz="2800" dirty="0" smtClean="0"/>
              <a:t>La prueba de resistencia a la tensión se realiza a 2000  V CA 50  Hz durante  30 s entre los  devanados primario y secundario del TC.</a:t>
            </a:r>
          </a:p>
        </p:txBody>
      </p:sp>
    </p:spTree>
    <p:extLst>
      <p:ext uri="{BB962C8B-B14F-4D97-AF65-F5344CB8AC3E}">
        <p14:creationId xmlns:p14="http://schemas.microsoft.com/office/powerpoint/2010/main" val="2322702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3018949"/>
          </a:xfrm>
          <a:prstGeom prst="rect">
            <a:avLst/>
          </a:prstGeom>
        </p:spPr>
        <p:txBody>
          <a:bodyPr wrap="square">
            <a:spAutoFit/>
          </a:bodyPr>
          <a:lstStyle/>
          <a:p>
            <a:pPr algn="just"/>
            <a:r>
              <a:rPr lang="es-ES" sz="2800" b="1" dirty="0" smtClean="0"/>
              <a:t>10.9.2.2 Prueba de resistencia del devanado</a:t>
            </a:r>
          </a:p>
          <a:p>
            <a:pPr algn="just"/>
            <a:endParaRPr lang="es-ES" sz="2800" dirty="0" smtClean="0"/>
          </a:p>
          <a:p>
            <a:pPr algn="just"/>
            <a:r>
              <a:rPr lang="es-ES" sz="2800" dirty="0" smtClean="0"/>
              <a:t>Durante esta prueba se puede medir la resistencia secundaria del TC para cada núcleo después de abrir la conexión del TC a los paneles de relés o paneles de medida.</a:t>
            </a:r>
          </a:p>
          <a:p>
            <a:pPr algn="just"/>
            <a:endParaRPr lang="es-ES" sz="2800" dirty="0" smtClean="0"/>
          </a:p>
          <a:p>
            <a:pPr algn="just"/>
            <a:r>
              <a:rPr lang="es-ES" sz="2800" b="1" dirty="0" smtClean="0"/>
              <a:t>10.9.2.3 Prueba de polaridad</a:t>
            </a:r>
          </a:p>
          <a:p>
            <a:pPr algn="just"/>
            <a:endParaRPr lang="es-ES" sz="2800" dirty="0" smtClean="0"/>
          </a:p>
          <a:p>
            <a:pPr algn="just"/>
            <a:r>
              <a:rPr lang="es-ES" sz="2800" dirty="0" smtClean="0"/>
              <a:t>Esta prueba se realiza para confirmar la marca correcta en el primario y secundario del TC según los dibujos. Esta prueba se puede realizar mediante una prueba rápida de CC utilizando una batería de CC como se muestra en la Figura 10.16.</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ctr"/>
            <a:r>
              <a:rPr lang="es-ES" sz="2800" b="1" dirty="0" smtClean="0"/>
              <a:t>FIGURA 10.16 Prueba de polaridad/</a:t>
            </a:r>
            <a:r>
              <a:rPr lang="es-ES" sz="2800" b="1" dirty="0" err="1" smtClean="0"/>
              <a:t>flick</a:t>
            </a:r>
            <a:r>
              <a:rPr lang="es-ES" sz="2800" b="1" dirty="0" smtClean="0"/>
              <a:t> del transformador de corriente con batería y galvanómetro.</a:t>
            </a:r>
          </a:p>
          <a:p>
            <a:pPr algn="just"/>
            <a:endParaRPr lang="es-ES" sz="2800" dirty="0" smtClean="0"/>
          </a:p>
          <a:p>
            <a:pPr algn="just"/>
            <a:r>
              <a:rPr lang="es-ES" sz="2800" dirty="0" smtClean="0"/>
              <a:t>Cerrar y abrir instantáneamente el interruptor de la batería que está conectado al TC primario y luego Verificar que el puntero se mueva en la dirección positiva del galvanómetro; si el movimiento es en dirección positiva, entonces la polaridad es aceptable.</a:t>
            </a:r>
          </a:p>
        </p:txBody>
      </p:sp>
      <p:pic>
        <p:nvPicPr>
          <p:cNvPr id="3" name="Imagen 2"/>
          <p:cNvPicPr>
            <a:picLocks noChangeAspect="1"/>
          </p:cNvPicPr>
          <p:nvPr/>
        </p:nvPicPr>
        <p:blipFill>
          <a:blip r:embed="rId2"/>
          <a:stretch>
            <a:fillRect/>
          </a:stretch>
        </p:blipFill>
        <p:spPr>
          <a:xfrm>
            <a:off x="5994400" y="4648200"/>
            <a:ext cx="11150600" cy="6984999"/>
          </a:xfrm>
          <a:prstGeom prst="rect">
            <a:avLst/>
          </a:prstGeom>
        </p:spPr>
      </p:pic>
    </p:spTree>
    <p:extLst>
      <p:ext uri="{BB962C8B-B14F-4D97-AF65-F5344CB8AC3E}">
        <p14:creationId xmlns:p14="http://schemas.microsoft.com/office/powerpoint/2010/main" val="2185332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3018949"/>
          </a:xfrm>
          <a:prstGeom prst="rect">
            <a:avLst/>
          </a:prstGeom>
        </p:spPr>
        <p:txBody>
          <a:bodyPr wrap="square">
            <a:spAutoFit/>
          </a:bodyPr>
          <a:lstStyle/>
          <a:p>
            <a:pPr algn="just"/>
            <a:r>
              <a:rPr lang="es-ES" sz="2800" b="1" dirty="0" smtClean="0"/>
              <a:t>10.9.2.4 Prueba de relación por inyección primaria</a:t>
            </a:r>
          </a:p>
          <a:p>
            <a:pPr algn="just"/>
            <a:endParaRPr lang="es-ES" sz="2800" dirty="0" smtClean="0"/>
          </a:p>
          <a:p>
            <a:pPr algn="just"/>
            <a:r>
              <a:rPr lang="es-ES" sz="2800" dirty="0" smtClean="0"/>
              <a:t>Esta prueba se realiza para verificar la relación del CT para todos los núcleos según la placa de identificación y se realiza mediante inyección primaria como se muestra en la Figura 10.17.</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b="1" dirty="0" smtClean="0"/>
          </a:p>
          <a:p>
            <a:pPr algn="ctr"/>
            <a:r>
              <a:rPr lang="es-ES" sz="2800" b="1" dirty="0" smtClean="0"/>
              <a:t>FIGURA 10.17 Prueba de relación de inyección primaria de un transformador de corriente.</a:t>
            </a:r>
          </a:p>
          <a:p>
            <a:pPr marL="457200" indent="-457200" algn="just">
              <a:buFont typeface="Wingdings" panose="05000000000000000000" pitchFamily="2" charset="2"/>
              <a:buChar char="q"/>
            </a:pPr>
            <a:endParaRPr lang="es-ES" sz="2800" b="1" dirty="0" smtClean="0"/>
          </a:p>
          <a:p>
            <a:pPr marL="1366114" lvl="1" indent="-457200" algn="just">
              <a:buFont typeface="Wingdings" panose="05000000000000000000" pitchFamily="2" charset="2"/>
              <a:buChar char="q"/>
            </a:pPr>
            <a:r>
              <a:rPr lang="es-ES" sz="2800" b="1" dirty="0" smtClean="0"/>
              <a:t>Inyectar entre cada fase S neutro para comprobar  la relación entre la corriente inyectada en el lado primario (debe ser  más del 25% de la corriente primaria nominal del TC) y las corrientes secundarias en cada núcleo.</a:t>
            </a:r>
          </a:p>
          <a:p>
            <a:pPr marL="1366114" lvl="1" indent="-457200" algn="just">
              <a:buFont typeface="Wingdings" panose="05000000000000000000" pitchFamily="2" charset="2"/>
              <a:buChar char="q"/>
            </a:pPr>
            <a:r>
              <a:rPr lang="es-ES" sz="2800" b="1" dirty="0" smtClean="0"/>
              <a:t>Al inyectar entre cada dos fases no debe haber ninguna corriente en el neutro.</a:t>
            </a:r>
          </a:p>
        </p:txBody>
      </p:sp>
      <p:pic>
        <p:nvPicPr>
          <p:cNvPr id="4" name="Imagen 3"/>
          <p:cNvPicPr>
            <a:picLocks noChangeAspect="1"/>
          </p:cNvPicPr>
          <p:nvPr/>
        </p:nvPicPr>
        <p:blipFill>
          <a:blip r:embed="rId2"/>
          <a:stretch>
            <a:fillRect/>
          </a:stretch>
        </p:blipFill>
        <p:spPr>
          <a:xfrm>
            <a:off x="5308600" y="3073400"/>
            <a:ext cx="11861800" cy="7416800"/>
          </a:xfrm>
          <a:prstGeom prst="rect">
            <a:avLst/>
          </a:prstGeom>
        </p:spPr>
      </p:pic>
    </p:spTree>
    <p:extLst>
      <p:ext uri="{BB962C8B-B14F-4D97-AF65-F5344CB8AC3E}">
        <p14:creationId xmlns:p14="http://schemas.microsoft.com/office/powerpoint/2010/main" val="4033278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1726287"/>
          </a:xfrm>
          <a:prstGeom prst="rect">
            <a:avLst/>
          </a:prstGeom>
        </p:spPr>
        <p:txBody>
          <a:bodyPr wrap="square">
            <a:spAutoFit/>
          </a:bodyPr>
          <a:lstStyle/>
          <a:p>
            <a:pPr algn="just"/>
            <a:r>
              <a:rPr lang="es-ES" sz="2800" b="1" dirty="0" smtClean="0"/>
              <a:t>10.9.2.5 Prueba de corriente de magnetización</a:t>
            </a:r>
          </a:p>
          <a:p>
            <a:pPr algn="just"/>
            <a:endParaRPr lang="es-ES" sz="2800" dirty="0" smtClean="0"/>
          </a:p>
          <a:p>
            <a:pPr algn="just"/>
            <a:r>
              <a:rPr lang="es-ES" sz="2800" dirty="0" smtClean="0"/>
              <a:t>Esta prueba se realiza inyectando una tensión en los terminales secundarios del TC (Figura 10.18) y monitorear la corriente de excitación hasta el punto que el transformador alcanza la saturación. Esto le permite trazar la curva de excitación del CT y compararla con la proporcionada por el fabricante.</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ctr"/>
            <a:r>
              <a:rPr lang="es-ES" sz="2800" b="1" dirty="0" smtClean="0"/>
              <a:t>FIGURA 10.18 Prueba de curva de magnetización mediante Prueba de inyección secundaria para un transformador de corriente.</a:t>
            </a:r>
          </a:p>
        </p:txBody>
      </p:sp>
      <p:pic>
        <p:nvPicPr>
          <p:cNvPr id="3" name="Imagen 2"/>
          <p:cNvPicPr>
            <a:picLocks noChangeAspect="1"/>
          </p:cNvPicPr>
          <p:nvPr/>
        </p:nvPicPr>
        <p:blipFill>
          <a:blip r:embed="rId2"/>
          <a:stretch>
            <a:fillRect/>
          </a:stretch>
        </p:blipFill>
        <p:spPr>
          <a:xfrm>
            <a:off x="5740400" y="3733800"/>
            <a:ext cx="12750800" cy="7391400"/>
          </a:xfrm>
          <a:prstGeom prst="rect">
            <a:avLst/>
          </a:prstGeom>
        </p:spPr>
      </p:pic>
    </p:spTree>
    <p:extLst>
      <p:ext uri="{BB962C8B-B14F-4D97-AF65-F5344CB8AC3E}">
        <p14:creationId xmlns:p14="http://schemas.microsoft.com/office/powerpoint/2010/main" val="402581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13018949"/>
          </a:xfrm>
          <a:prstGeom prst="rect">
            <a:avLst/>
          </a:prstGeom>
        </p:spPr>
        <p:txBody>
          <a:bodyPr wrap="square">
            <a:spAutoFit/>
          </a:bodyPr>
          <a:lstStyle/>
          <a:p>
            <a:pPr algn="just"/>
            <a:r>
              <a:rPr lang="es-ES" sz="2800" b="1" dirty="0" smtClean="0"/>
              <a:t>10.9.2.6 Prueba de carga de resistencia de lazo</a:t>
            </a:r>
          </a:p>
          <a:p>
            <a:pPr algn="just"/>
            <a:endParaRPr lang="es-ES" sz="2800" dirty="0" smtClean="0"/>
          </a:p>
          <a:p>
            <a:pPr algn="just"/>
            <a:r>
              <a:rPr lang="es-ES" sz="2800" dirty="0" smtClean="0"/>
              <a:t>Esta prueba se realiza para garantizar que la carga conectada al CT esté dentro de la carga nominal, identificada en la placa de identificación.</a:t>
            </a:r>
          </a:p>
          <a:p>
            <a:pPr algn="just"/>
            <a:r>
              <a:rPr lang="es-ES" sz="2800" dirty="0" smtClean="0"/>
              <a:t>Inyectar la corriente secundaria nominal del CT desde los terminales del transformador hacia el lado de la carga y aísle los terminales del transformador en los bloques de terminales del CT. Observe la caída de tensión en los puntos de inyección ya que la carga se puede encontrar a partir de esta ecuación de la siguiente manera:</a:t>
            </a:r>
          </a:p>
          <a:p>
            <a:pPr lvl="1" algn="just"/>
            <a:r>
              <a:rPr lang="es-ES" sz="2800" b="1" dirty="0" smtClean="0"/>
              <a:t>VA (carga) = caída de tensión x corriente secundaria de TC nominal</a:t>
            </a:r>
          </a:p>
          <a:p>
            <a:pPr algn="just"/>
            <a:r>
              <a:rPr lang="es-ES" sz="2800" dirty="0" smtClean="0"/>
              <a:t>Ver Figura 10.19 para la prueba de carga.</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r>
              <a:rPr lang="es-ES" sz="2800" b="1" dirty="0" smtClean="0"/>
              <a:t>FIGURA 10.19 Prueba de carga del   transformador  de corriente.</a:t>
            </a:r>
          </a:p>
        </p:txBody>
      </p:sp>
      <p:pic>
        <p:nvPicPr>
          <p:cNvPr id="4" name="Imagen 3"/>
          <p:cNvPicPr>
            <a:picLocks noChangeAspect="1"/>
          </p:cNvPicPr>
          <p:nvPr/>
        </p:nvPicPr>
        <p:blipFill>
          <a:blip r:embed="rId2"/>
          <a:stretch>
            <a:fillRect/>
          </a:stretch>
        </p:blipFill>
        <p:spPr>
          <a:xfrm>
            <a:off x="6324600" y="4294187"/>
            <a:ext cx="11963400" cy="8405813"/>
          </a:xfrm>
          <a:prstGeom prst="rect">
            <a:avLst/>
          </a:prstGeom>
        </p:spPr>
      </p:pic>
    </p:spTree>
    <p:extLst>
      <p:ext uri="{BB962C8B-B14F-4D97-AF65-F5344CB8AC3E}">
        <p14:creationId xmlns:p14="http://schemas.microsoft.com/office/powerpoint/2010/main" val="2536234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3400" y="581463"/>
            <a:ext cx="23164800" cy="5262979"/>
          </a:xfrm>
          <a:prstGeom prst="rect">
            <a:avLst/>
          </a:prstGeom>
        </p:spPr>
        <p:txBody>
          <a:bodyPr wrap="square">
            <a:spAutoFit/>
          </a:bodyPr>
          <a:lstStyle/>
          <a:p>
            <a:pPr algn="just"/>
            <a:r>
              <a:rPr lang="es-ES" sz="2800" b="1" smtClean="0"/>
              <a:t>10.9.2.7 </a:t>
            </a:r>
            <a:r>
              <a:rPr lang="es-ES" sz="2800" b="1" dirty="0" smtClean="0"/>
              <a:t>Continuidad de circuitos secundarios</a:t>
            </a:r>
          </a:p>
          <a:p>
            <a:pPr algn="just"/>
            <a:endParaRPr lang="es-ES" sz="2800" dirty="0" smtClean="0"/>
          </a:p>
          <a:p>
            <a:pPr algn="just"/>
            <a:r>
              <a:rPr lang="es-ES" sz="2800" dirty="0" smtClean="0"/>
              <a:t>Esta prueba debe incluir la verificación de las terminaciones y las conexiones de cortocircuito mediante la prueba de inyección primaria y secundaria.</a:t>
            </a:r>
          </a:p>
          <a:p>
            <a:pPr algn="just"/>
            <a:endParaRPr lang="es-ES" sz="2800" dirty="0" smtClean="0"/>
          </a:p>
          <a:p>
            <a:pPr algn="just"/>
            <a:r>
              <a:rPr lang="es-ES" sz="2800" b="1" dirty="0" smtClean="0"/>
              <a:t>10.9.2.8 Prueba de alta tensión</a:t>
            </a:r>
          </a:p>
          <a:p>
            <a:pPr algn="just"/>
            <a:endParaRPr lang="es-ES" sz="2800" b="1" dirty="0" smtClean="0"/>
          </a:p>
          <a:p>
            <a:pPr algn="just"/>
            <a:r>
              <a:rPr lang="es-ES" sz="2800" dirty="0" smtClean="0"/>
              <a:t>Esto se lleva a cabo durante la prueba de alta tensión en las etapas finales de las pruebas de puesta en servicio, pero desconectando las conexiones del TC a los relés y cortocircuitando los secundarios del  transformador durante la prueba de alta tensión.</a:t>
            </a:r>
          </a:p>
          <a:p>
            <a:pPr algn="just"/>
            <a:endParaRPr lang="es-ES" sz="2800" b="1" dirty="0" smtClean="0"/>
          </a:p>
          <a:p>
            <a:pPr algn="just"/>
            <a:r>
              <a:rPr lang="es-ES" sz="2800" b="1" dirty="0" smtClean="0"/>
              <a:t>10.9.2.9 </a:t>
            </a:r>
            <a:r>
              <a:rPr lang="es-ES" sz="2800" b="1" dirty="0" err="1" smtClean="0"/>
              <a:t>Desmagnetización</a:t>
            </a:r>
            <a:r>
              <a:rPr lang="es-ES" sz="2800" b="1" dirty="0" smtClean="0"/>
              <a:t> de los núcleos del CT </a:t>
            </a:r>
          </a:p>
          <a:p>
            <a:pPr algn="just"/>
            <a:endParaRPr lang="es-ES" sz="2800" dirty="0" smtClean="0"/>
          </a:p>
          <a:p>
            <a:pPr algn="just"/>
            <a:r>
              <a:rPr lang="es-ES" sz="2800" dirty="0" smtClean="0"/>
              <a:t>Desmagnetizar los   núcleos   de   TC   conectando   los secundarios del transformador a tierra al final de todas las pruebas.</a:t>
            </a:r>
            <a:endParaRPr lang="es-ES" sz="2800" dirty="0"/>
          </a:p>
        </p:txBody>
      </p:sp>
    </p:spTree>
    <p:extLst>
      <p:ext uri="{BB962C8B-B14F-4D97-AF65-F5344CB8AC3E}">
        <p14:creationId xmlns:p14="http://schemas.microsoft.com/office/powerpoint/2010/main" val="69924011"/>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1040</TotalTime>
  <Words>3688</Words>
  <Application>Microsoft Office PowerPoint</Application>
  <PresentationFormat>Personalizado</PresentationFormat>
  <Paragraphs>417</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152</cp:revision>
  <dcterms:created xsi:type="dcterms:W3CDTF">2023-01-24T22:50:25Z</dcterms:created>
  <dcterms:modified xsi:type="dcterms:W3CDTF">2023-04-09T14:25:59Z</dcterms:modified>
</cp:coreProperties>
</file>